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99" r:id="rId3"/>
    <p:sldId id="333" r:id="rId4"/>
    <p:sldId id="311" r:id="rId5"/>
    <p:sldId id="298" r:id="rId6"/>
    <p:sldId id="326" r:id="rId7"/>
    <p:sldId id="328" r:id="rId8"/>
    <p:sldId id="329" r:id="rId9"/>
    <p:sldId id="331" r:id="rId10"/>
    <p:sldId id="332" r:id="rId11"/>
    <p:sldId id="316" r:id="rId12"/>
    <p:sldId id="317" r:id="rId13"/>
    <p:sldId id="308" r:id="rId14"/>
    <p:sldId id="336" r:id="rId15"/>
    <p:sldId id="334" r:id="rId16"/>
    <p:sldId id="337" r:id="rId17"/>
    <p:sldId id="301"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7241" autoAdjust="0"/>
  </p:normalViewPr>
  <p:slideViewPr>
    <p:cSldViewPr>
      <p:cViewPr varScale="1">
        <p:scale>
          <a:sx n="111" d="100"/>
          <a:sy n="111" d="100"/>
        </p:scale>
        <p:origin x="123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_____Microsoft_Excel.xlsx"/><Relationship Id="rId1" Type="http://schemas.openxmlformats.org/officeDocument/2006/relationships/image" Target="../media/image8.jpeg"/></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75"/>
      <c:rotY val="0"/>
      <c:rAngAx val="0"/>
    </c:view3D>
    <c:floor>
      <c:thickness val="0"/>
    </c:floor>
    <c:sideWall>
      <c:thickness val="0"/>
    </c:sideWall>
    <c:backWall>
      <c:thickness val="0"/>
    </c:backWall>
    <c:plotArea>
      <c:layout>
        <c:manualLayout>
          <c:layoutTarget val="inner"/>
          <c:xMode val="edge"/>
          <c:yMode val="edge"/>
          <c:x val="2.4159230096237973E-2"/>
          <c:y val="1.9045699913601765E-3"/>
          <c:w val="0.64710222185097799"/>
          <c:h val="0.99809531808468044"/>
        </c:manualLayout>
      </c:layout>
      <c:pie3DChart>
        <c:varyColors val="1"/>
        <c:ser>
          <c:idx val="0"/>
          <c:order val="0"/>
          <c:tx>
            <c:strRef>
              <c:f>Лист1!$B$1</c:f>
              <c:strCache>
                <c:ptCount val="1"/>
                <c:pt idx="0">
                  <c:v>Продажи</c:v>
                </c:pt>
              </c:strCache>
            </c:strRef>
          </c:tx>
          <c:explosion val="7"/>
          <c:dPt>
            <c:idx val="0"/>
            <c:bubble3D val="0"/>
            <c:explosion val="15"/>
            <c:extLst>
              <c:ext xmlns:c16="http://schemas.microsoft.com/office/drawing/2014/chart" uri="{C3380CC4-5D6E-409C-BE32-E72D297353CC}">
                <c16:uniqueId val="{00000000-D170-486D-BD6A-E64B9B9F6923}"/>
              </c:ext>
            </c:extLst>
          </c:dPt>
          <c:dPt>
            <c:idx val="6"/>
            <c:bubble3D val="0"/>
            <c:explosion val="15"/>
            <c:extLst>
              <c:ext xmlns:c16="http://schemas.microsoft.com/office/drawing/2014/chart" uri="{C3380CC4-5D6E-409C-BE32-E72D297353CC}">
                <c16:uniqueId val="{00000001-D170-486D-BD6A-E64B9B9F6923}"/>
              </c:ext>
            </c:extLst>
          </c:dPt>
          <c:dPt>
            <c:idx val="7"/>
            <c:bubble3D val="0"/>
            <c:explosion val="21"/>
            <c:extLst>
              <c:ext xmlns:c16="http://schemas.microsoft.com/office/drawing/2014/chart" uri="{C3380CC4-5D6E-409C-BE32-E72D297353CC}">
                <c16:uniqueId val="{00000002-D170-486D-BD6A-E64B9B9F6923}"/>
              </c:ext>
            </c:extLst>
          </c:dPt>
          <c:dLbls>
            <c:dLbl>
              <c:idx val="0"/>
              <c:layout>
                <c:manualLayout>
                  <c:x val="-7.1582239720035135E-2"/>
                  <c:y val="6.7968782045314008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0-D170-486D-BD6A-E64B9B9F6923}"/>
                </c:ext>
              </c:extLst>
            </c:dLbl>
            <c:dLbl>
              <c:idx val="1"/>
              <c:layout>
                <c:manualLayout>
                  <c:x val="-3.9455052493438274E-2"/>
                  <c:y val="-3.1706589769849955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170-486D-BD6A-E64B9B9F6923}"/>
                </c:ext>
              </c:extLst>
            </c:dLbl>
            <c:dLbl>
              <c:idx val="2"/>
              <c:layout>
                <c:manualLayout>
                  <c:x val="1.5622211286089243E-2"/>
                  <c:y val="-3.0714995855879678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4-D170-486D-BD6A-E64B9B9F6923}"/>
                </c:ext>
              </c:extLst>
            </c:dLbl>
            <c:dLbl>
              <c:idx val="3"/>
              <c:layout>
                <c:manualLayout>
                  <c:x val="8.1992672790901167E-2"/>
                  <c:y val="-3.5303803410484079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170-486D-BD6A-E64B9B9F6923}"/>
                </c:ext>
              </c:extLst>
            </c:dLbl>
            <c:dLbl>
              <c:idx val="4"/>
              <c:layout>
                <c:manualLayout>
                  <c:x val="0.13035411198600175"/>
                  <c:y val="3.9869009337129564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6-D170-486D-BD6A-E64B9B9F6923}"/>
                </c:ext>
              </c:extLst>
            </c:dLbl>
            <c:dLbl>
              <c:idx val="5"/>
              <c:layout>
                <c:manualLayout>
                  <c:x val="3.5154855643044616E-2"/>
                  <c:y val="7.2612768578387693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D170-486D-BD6A-E64B9B9F6923}"/>
                </c:ext>
              </c:extLst>
            </c:dLbl>
            <c:dLbl>
              <c:idx val="6"/>
              <c:layout>
                <c:manualLayout>
                  <c:x val="9.6862095363079673E-2"/>
                  <c:y val="7.9304725338903131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D170-486D-BD6A-E64B9B9F6923}"/>
                </c:ext>
              </c:extLst>
            </c:dLbl>
            <c:numFmt formatCode="0.0%" sourceLinked="0"/>
            <c:spPr>
              <a:noFill/>
              <a:ln>
                <a:noFill/>
              </a:ln>
              <a:effectLst/>
            </c:spPr>
            <c:dLblPos val="bestFit"/>
            <c:showLegendKey val="0"/>
            <c:showVal val="0"/>
            <c:showCatName val="0"/>
            <c:showSerName val="0"/>
            <c:showPercent val="1"/>
            <c:showBubbleSize val="0"/>
            <c:showLeaderLines val="1"/>
            <c:extLst>
              <c:ext xmlns:c15="http://schemas.microsoft.com/office/drawing/2012/chart" uri="{CE6537A1-D6FC-4f65-9D91-7224C49458BB}"/>
            </c:extLst>
          </c:dLbls>
          <c:cat>
            <c:strRef>
              <c:f>Лист1!$A$2:$A$10</c:f>
              <c:strCache>
                <c:ptCount val="9"/>
                <c:pt idx="0">
                  <c:v>Impozite pe venit -3369,21 mii lei</c:v>
                </c:pt>
                <c:pt idx="1">
                  <c:v>Impozite și taxe pe mărfuri și servicii - 175,51 mii lei</c:v>
                </c:pt>
                <c:pt idx="2">
                  <c:v>Granturi--1,64</c:v>
                </c:pt>
                <c:pt idx="3">
                  <c:v>Venituri din vînzarea mărfurilor și serviciilor - 1758,56 mii lei</c:v>
                </c:pt>
                <c:pt idx="4">
                  <c:v>Amenzi și sancțiuni - 2,31  mii lei</c:v>
                </c:pt>
                <c:pt idx="5">
                  <c:v>Donații voluntare - 1195,19 mii lei</c:v>
                </c:pt>
                <c:pt idx="6">
                  <c:v>Alte venituri - 0,75 mii lei</c:v>
                </c:pt>
                <c:pt idx="7">
                  <c:v>Transferuri primite între bugetul de stat și bugetele locale - 118245,87 mii lei</c:v>
                </c:pt>
                <c:pt idx="8">
                  <c:v>Transferuri primite între bugetul raional și bugetele locale de nivelul I-24,36 mii lei</c:v>
                </c:pt>
              </c:strCache>
            </c:strRef>
          </c:cat>
          <c:val>
            <c:numRef>
              <c:f>Лист1!$B$2:$B$10</c:f>
              <c:numCache>
                <c:formatCode>General</c:formatCode>
                <c:ptCount val="9"/>
                <c:pt idx="0">
                  <c:v>3369.21</c:v>
                </c:pt>
                <c:pt idx="1">
                  <c:v>175.51</c:v>
                </c:pt>
                <c:pt idx="2">
                  <c:v>-1.64</c:v>
                </c:pt>
                <c:pt idx="3">
                  <c:v>1758.56</c:v>
                </c:pt>
                <c:pt idx="4">
                  <c:v>2.31</c:v>
                </c:pt>
                <c:pt idx="5">
                  <c:v>1195.19</c:v>
                </c:pt>
                <c:pt idx="6">
                  <c:v>0.75</c:v>
                </c:pt>
                <c:pt idx="7">
                  <c:v>118244.87</c:v>
                </c:pt>
                <c:pt idx="8">
                  <c:v>24.36</c:v>
                </c:pt>
              </c:numCache>
            </c:numRef>
          </c:val>
          <c:extLst>
            <c:ext xmlns:c16="http://schemas.microsoft.com/office/drawing/2014/chart" uri="{C3380CC4-5D6E-409C-BE32-E72D297353CC}">
              <c16:uniqueId val="{00000008-D170-486D-BD6A-E64B9B9F6923}"/>
            </c:ext>
          </c:extLst>
        </c:ser>
        <c:dLbls>
          <c:showLegendKey val="0"/>
          <c:showVal val="0"/>
          <c:showCatName val="0"/>
          <c:showSerName val="0"/>
          <c:showPercent val="0"/>
          <c:showBubbleSize val="0"/>
          <c:showLeaderLines val="1"/>
        </c:dLbls>
      </c:pie3DChart>
      <c:spPr>
        <a:noFill/>
        <a:ln>
          <a:noFill/>
        </a:ln>
      </c:spPr>
    </c:plotArea>
    <c:legend>
      <c:legendPos val="r"/>
      <c:layout>
        <c:manualLayout>
          <c:xMode val="edge"/>
          <c:yMode val="edge"/>
          <c:x val="0.60943405511811022"/>
          <c:y val="0"/>
          <c:w val="0.38639927821522302"/>
          <c:h val="1"/>
        </c:manualLayout>
      </c:layout>
      <c:overlay val="0"/>
      <c:txPr>
        <a:bodyPr rot="0" anchor="t" anchorCtr="0"/>
        <a:lstStyle/>
        <a:p>
          <a:pPr>
            <a:defRPr sz="1500" baseline="0">
              <a:solidFill>
                <a:schemeClr val="tx1"/>
              </a:solidFill>
            </a:defRPr>
          </a:pPr>
          <a:endParaRPr lang="ru-RU"/>
        </a:p>
      </c:txPr>
    </c:legend>
    <c:plotVisOnly val="1"/>
    <c:dispBlanksAs val="gap"/>
    <c:showDLblsOverMax val="0"/>
  </c:chart>
  <c:spPr>
    <a:blipFill>
      <a:blip xmlns:r="http://schemas.openxmlformats.org/officeDocument/2006/relationships" r:embed="rId1"/>
      <a:tile tx="0" ty="0" sx="100000" sy="100000" flip="none" algn="tl"/>
    </a:blipFill>
  </c:spPr>
  <c:txPr>
    <a:bodyPr/>
    <a:lstStyle/>
    <a:p>
      <a:pPr>
        <a:defRPr sz="1800"/>
      </a:pPr>
      <a:endParaRPr lang="ru-RU"/>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053945861545123E-2"/>
          <c:y val="0"/>
          <c:w val="0.6374978979142617"/>
          <c:h val="0.99289747448078902"/>
        </c:manualLayout>
      </c:layout>
      <c:pieChart>
        <c:varyColors val="1"/>
        <c:ser>
          <c:idx val="0"/>
          <c:order val="0"/>
          <c:tx>
            <c:strRef>
              <c:f>Лист1!$B$1</c:f>
              <c:strCache>
                <c:ptCount val="1"/>
                <c:pt idx="0">
                  <c:v>TRANSFERURI</c:v>
                </c:pt>
              </c:strCache>
            </c:strRef>
          </c:tx>
          <c:spPr>
            <a:ln>
              <a:gradFill flip="none" rotWithShape="1">
                <a:gsLst>
                  <a:gs pos="0">
                    <a:schemeClr val="accent3">
                      <a:lumMod val="75000"/>
                    </a:schemeClr>
                  </a:gs>
                  <a:gs pos="20000">
                    <a:srgbClr val="000040"/>
                  </a:gs>
                  <a:gs pos="50000">
                    <a:srgbClr val="400040"/>
                  </a:gs>
                  <a:gs pos="75000">
                    <a:srgbClr val="8F0040"/>
                  </a:gs>
                  <a:gs pos="89999">
                    <a:srgbClr val="F27300"/>
                  </a:gs>
                  <a:gs pos="100000">
                    <a:srgbClr val="FFBF00"/>
                  </a:gs>
                </a:gsLst>
                <a:path path="rect">
                  <a:fillToRect t="100000" r="100000"/>
                </a:path>
                <a:tileRect l="-100000" b="-100000"/>
              </a:gradFill>
            </a:ln>
            <a:effectLst>
              <a:outerShdw dir="9840000" sx="94000" sy="94000" algn="ctr" rotWithShape="0">
                <a:srgbClr val="000000">
                  <a:alpha val="92000"/>
                </a:srgbClr>
              </a:outerShdw>
            </a:effectLst>
          </c:spPr>
          <c:dPt>
            <c:idx val="0"/>
            <c:bubble3D val="0"/>
            <c:explosion val="54"/>
            <c:extLst>
              <c:ext xmlns:c16="http://schemas.microsoft.com/office/drawing/2014/chart" uri="{C3380CC4-5D6E-409C-BE32-E72D297353CC}">
                <c16:uniqueId val="{00000000-B925-473A-8645-C34569CCB6DA}"/>
              </c:ext>
            </c:extLst>
          </c:dPt>
          <c:dLbls>
            <c:dLbl>
              <c:idx val="1"/>
              <c:tx>
                <c:rich>
                  <a:bodyPr/>
                  <a:lstStyle/>
                  <a:p>
                    <a:r>
                      <a:rPr lang="en-US" smtClean="0"/>
                      <a:t>21,0 %</a:t>
                    </a:r>
                    <a:endParaRPr lang="en-US"/>
                  </a:p>
                </c:rich>
              </c:tx>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B925-473A-8645-C34569CCB6DA}"/>
                </c:ext>
              </c:extLst>
            </c:dLbl>
            <c:dLbl>
              <c:idx val="2"/>
              <c:tx>
                <c:rich>
                  <a:bodyPr/>
                  <a:lstStyle/>
                  <a:p>
                    <a:r>
                      <a:rPr lang="en-US" smtClean="0"/>
                      <a:t>0,05%</a:t>
                    </a:r>
                    <a:endParaRPr lang="en-US"/>
                  </a:p>
                </c:rich>
              </c:tx>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2-B925-473A-8645-C34569CCB6DA}"/>
                </c:ext>
              </c:extLst>
            </c:dLbl>
            <c:spPr>
              <a:noFill/>
            </c:spPr>
            <c:dLblPos val="bestFit"/>
            <c:showLegendKey val="0"/>
            <c:showVal val="0"/>
            <c:showCatName val="0"/>
            <c:showSerName val="0"/>
            <c:showPercent val="1"/>
            <c:showBubbleSize val="0"/>
            <c:showLeaderLines val="1"/>
            <c:extLst>
              <c:ext xmlns:c15="http://schemas.microsoft.com/office/drawing/2012/chart" uri="{CE6537A1-D6FC-4f65-9D91-7224C49458BB}"/>
            </c:extLst>
          </c:dLbls>
          <c:cat>
            <c:strRef>
              <c:f>Лист1!$A$2:$A$6</c:f>
              <c:strCache>
                <c:ptCount val="5"/>
                <c:pt idx="0">
                  <c:v>Transferuri cu destinație specială - 86531,64 mii lei</c:v>
                </c:pt>
                <c:pt idx="1">
                  <c:v>Transferuri cu destinație generală - 28190,18 mii lei</c:v>
                </c:pt>
                <c:pt idx="2">
                  <c:v>Transferuri capitale - 2206,80 mii lei</c:v>
                </c:pt>
                <c:pt idx="3">
                  <c:v>Transferuri din Fondul de susținere a populației -1317,24 mii lei</c:v>
                </c:pt>
                <c:pt idx="4">
                  <c:v>Transferuri între Bugetul raional și bugetele locale de nivelul I-24,36 mii lei</c:v>
                </c:pt>
              </c:strCache>
            </c:strRef>
          </c:cat>
          <c:val>
            <c:numRef>
              <c:f>Лист1!$B$2:$B$6</c:f>
              <c:numCache>
                <c:formatCode>General</c:formatCode>
                <c:ptCount val="5"/>
                <c:pt idx="0">
                  <c:v>86531.64</c:v>
                </c:pt>
                <c:pt idx="1">
                  <c:v>28190.18</c:v>
                </c:pt>
                <c:pt idx="2" formatCode="0.0">
                  <c:v>2206.8000000000002</c:v>
                </c:pt>
                <c:pt idx="3">
                  <c:v>1317.24</c:v>
                </c:pt>
                <c:pt idx="4">
                  <c:v>24.36</c:v>
                </c:pt>
              </c:numCache>
            </c:numRef>
          </c:val>
          <c:extLst>
            <c:ext xmlns:c16="http://schemas.microsoft.com/office/drawing/2014/chart" uri="{C3380CC4-5D6E-409C-BE32-E72D297353CC}">
              <c16:uniqueId val="{00000003-B925-473A-8645-C34569CCB6DA}"/>
            </c:ext>
          </c:extLst>
        </c:ser>
        <c:dLbls>
          <c:showLegendKey val="0"/>
          <c:showVal val="0"/>
          <c:showCatName val="0"/>
          <c:showSerName val="0"/>
          <c:showPercent val="0"/>
          <c:showBubbleSize val="0"/>
          <c:showLeaderLines val="1"/>
        </c:dLbls>
        <c:firstSliceAng val="155"/>
      </c:pieChart>
    </c:plotArea>
    <c:legend>
      <c:legendPos val="r"/>
      <c:legendEntry>
        <c:idx val="0"/>
        <c:txPr>
          <a:bodyPr/>
          <a:lstStyle/>
          <a:p>
            <a:pPr>
              <a:defRPr b="1">
                <a:solidFill>
                  <a:schemeClr val="tx1"/>
                </a:solidFill>
              </a:defRPr>
            </a:pPr>
            <a:endParaRPr lang="ru-RU"/>
          </a:p>
        </c:txPr>
      </c:legendEntry>
      <c:legendEntry>
        <c:idx val="1"/>
        <c:txPr>
          <a:bodyPr/>
          <a:lstStyle/>
          <a:p>
            <a:pPr>
              <a:defRPr b="1">
                <a:solidFill>
                  <a:schemeClr val="tx1"/>
                </a:solidFill>
              </a:defRPr>
            </a:pPr>
            <a:endParaRPr lang="ru-RU"/>
          </a:p>
        </c:txPr>
      </c:legendEntry>
      <c:legendEntry>
        <c:idx val="2"/>
        <c:txPr>
          <a:bodyPr/>
          <a:lstStyle/>
          <a:p>
            <a:pPr>
              <a:defRPr b="1">
                <a:solidFill>
                  <a:schemeClr val="tx1"/>
                </a:solidFill>
              </a:defRPr>
            </a:pPr>
            <a:endParaRPr lang="ru-RU"/>
          </a:p>
        </c:txPr>
      </c:legendEntry>
      <c:legendEntry>
        <c:idx val="3"/>
        <c:txPr>
          <a:bodyPr/>
          <a:lstStyle/>
          <a:p>
            <a:pPr>
              <a:defRPr b="1">
                <a:solidFill>
                  <a:schemeClr val="tx1"/>
                </a:solidFill>
              </a:defRPr>
            </a:pPr>
            <a:endParaRPr lang="ru-RU"/>
          </a:p>
        </c:txPr>
      </c:legendEntry>
      <c:legendEntry>
        <c:idx val="4"/>
        <c:txPr>
          <a:bodyPr/>
          <a:lstStyle/>
          <a:p>
            <a:pPr>
              <a:defRPr b="1" i="0" baseline="0"/>
            </a:pPr>
            <a:endParaRPr lang="ru-RU"/>
          </a:p>
        </c:txPr>
      </c:legendEntry>
      <c:layout>
        <c:manualLayout>
          <c:xMode val="edge"/>
          <c:yMode val="edge"/>
          <c:x val="0.66668160832467749"/>
          <c:y val="2.7221409417467434E-2"/>
          <c:w val="0.32436987494408409"/>
          <c:h val="0.94323411831433546"/>
        </c:manualLayout>
      </c:layout>
      <c:overlay val="0"/>
    </c:legend>
    <c:plotVisOnly val="1"/>
    <c:dispBlanksAs val="gap"/>
    <c:showDLblsOverMax val="0"/>
  </c:chart>
  <c:txPr>
    <a:bodyPr/>
    <a:lstStyle/>
    <a:p>
      <a:pPr>
        <a:defRPr sz="1800"/>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5.694444444444449E-4"/>
          <c:y val="6.9860017497812917E-4"/>
        </c:manualLayout>
      </c:layout>
      <c:overlay val="0"/>
      <c:txPr>
        <a:bodyPr/>
        <a:lstStyle/>
        <a:p>
          <a:pPr algn="ctr">
            <a:defRPr/>
          </a:pPr>
          <a:endParaRPr lang="ru-RU"/>
        </a:p>
      </c:txPr>
    </c:title>
    <c:autoTitleDeleted val="0"/>
    <c:plotArea>
      <c:layout>
        <c:manualLayout>
          <c:layoutTarget val="inner"/>
          <c:xMode val="edge"/>
          <c:yMode val="edge"/>
          <c:x val="2.3405074365704291E-2"/>
          <c:y val="0.18140612835338848"/>
          <c:w val="0.60115693350831301"/>
          <c:h val="0.81859387164661168"/>
        </c:manualLayout>
      </c:layout>
      <c:pieChart>
        <c:varyColors val="1"/>
        <c:ser>
          <c:idx val="0"/>
          <c:order val="0"/>
          <c:tx>
            <c:strRef>
              <c:f>Лист1!$B$1</c:f>
              <c:strCache>
                <c:ptCount val="1"/>
                <c:pt idx="0">
                  <c:v>Repartizarea cheltuieililor conform clasificației economice:</c:v>
                </c:pt>
              </c:strCache>
            </c:strRef>
          </c:tx>
          <c:explosion val="25"/>
          <c:dLbls>
            <c:dLbl>
              <c:idx val="0"/>
              <c:tx>
                <c:rich>
                  <a:bodyPr/>
                  <a:lstStyle/>
                  <a:p>
                    <a:r>
                      <a:rPr lang="en-US" smtClean="0"/>
                      <a:t>75%</a:t>
                    </a:r>
                    <a:endParaRPr lang="en-US" dirty="0"/>
                  </a:p>
                </c:rich>
              </c:tx>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0-4B30-49CA-8CA2-D874595F219B}"/>
                </c:ext>
              </c:extLst>
            </c:dLbl>
            <c:dLbl>
              <c:idx val="1"/>
              <c:tx>
                <c:rich>
                  <a:bodyPr/>
                  <a:lstStyle/>
                  <a:p>
                    <a:r>
                      <a:rPr lang="en-US" dirty="0" smtClean="0"/>
                      <a:t>10 %</a:t>
                    </a:r>
                    <a:endParaRPr lang="en-US" dirty="0"/>
                  </a:p>
                </c:rich>
              </c:tx>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B30-49CA-8CA2-D874595F219B}"/>
                </c:ext>
              </c:extLst>
            </c:dLbl>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Лист1!$A$2:$A$11</c:f>
              <c:strCache>
                <c:ptCount val="10"/>
                <c:pt idx="0">
                  <c:v>Cheltuieli de personal -75620,98 mii lei</c:v>
                </c:pt>
                <c:pt idx="1">
                  <c:v>Bunuri și servicii - 16971,87  mii lei</c:v>
                </c:pt>
                <c:pt idx="2">
                  <c:v>Dobînzi  - 182,6  mii lei</c:v>
                </c:pt>
                <c:pt idx="3">
                  <c:v>Subsidii  -  672,0 mii lei</c:v>
                </c:pt>
                <c:pt idx="4">
                  <c:v>Prestații sociale - 4041,57  mii lei</c:v>
                </c:pt>
                <c:pt idx="5">
                  <c:v>Alte cheltuieli -281,07 mii lei</c:v>
                </c:pt>
                <c:pt idx="6">
                  <c:v>Transferuri APL de nivelul I (în baza deciziilor CR) -883,5 mii lei</c:v>
                </c:pt>
                <c:pt idx="7">
                  <c:v>Mijloace fixe - 16651,43 mii lei</c:v>
                </c:pt>
                <c:pt idx="8">
                  <c:v>Stocuri de materiale circulante - 4040,63  mii lei</c:v>
                </c:pt>
                <c:pt idx="9">
                  <c:v>Împrumuturi recreditate - -2535,49 mii lei</c:v>
                </c:pt>
              </c:strCache>
            </c:strRef>
          </c:cat>
          <c:val>
            <c:numRef>
              <c:f>Лист1!$B$2:$B$11</c:f>
              <c:numCache>
                <c:formatCode>#,##0.00</c:formatCode>
                <c:ptCount val="10"/>
                <c:pt idx="0">
                  <c:v>75620.98</c:v>
                </c:pt>
                <c:pt idx="1">
                  <c:v>16971.87</c:v>
                </c:pt>
                <c:pt idx="2" formatCode="General">
                  <c:v>182.6</c:v>
                </c:pt>
                <c:pt idx="3" formatCode="General">
                  <c:v>672</c:v>
                </c:pt>
                <c:pt idx="4">
                  <c:v>4041.57</c:v>
                </c:pt>
                <c:pt idx="5" formatCode="General">
                  <c:v>281.07</c:v>
                </c:pt>
                <c:pt idx="6" formatCode="General">
                  <c:v>883.5</c:v>
                </c:pt>
                <c:pt idx="7">
                  <c:v>16651.43</c:v>
                </c:pt>
                <c:pt idx="8">
                  <c:v>4040.63</c:v>
                </c:pt>
                <c:pt idx="9" formatCode="General">
                  <c:v>-2535.4899999999998</c:v>
                </c:pt>
              </c:numCache>
            </c:numRef>
          </c:val>
          <c:extLst>
            <c:ext xmlns:c16="http://schemas.microsoft.com/office/drawing/2014/chart" uri="{C3380CC4-5D6E-409C-BE32-E72D297353CC}">
              <c16:uniqueId val="{00000002-4B30-49CA-8CA2-D874595F219B}"/>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67131594488188973"/>
          <c:y val="5.2228783902012264E-2"/>
          <c:w val="0.32035072178477769"/>
          <c:h val="0.94777121609798798"/>
        </c:manualLayout>
      </c:layout>
      <c:overlay val="0"/>
      <c:txPr>
        <a:bodyPr/>
        <a:lstStyle/>
        <a:p>
          <a:pPr>
            <a:defRPr sz="1600" baseline="0"/>
          </a:pPr>
          <a:endParaRPr lang="ru-RU"/>
        </a:p>
      </c:txPr>
    </c:legend>
    <c:plotVisOnly val="1"/>
    <c:dispBlanksAs val="gap"/>
    <c:showDLblsOverMax val="0"/>
  </c:chart>
  <c:spPr>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c:spPr>
  <c:txPr>
    <a:bodyPr/>
    <a:lstStyle/>
    <a:p>
      <a:pPr>
        <a:defRPr sz="1800"/>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4400" dirty="0"/>
              <a:t>PRESTAȚII SOCIALE</a:t>
            </a:r>
          </a:p>
        </c:rich>
      </c:tx>
      <c:overlay val="0"/>
    </c:title>
    <c:autoTitleDeleted val="0"/>
    <c:plotArea>
      <c:layout>
        <c:manualLayout>
          <c:layoutTarget val="inner"/>
          <c:xMode val="edge"/>
          <c:yMode val="edge"/>
          <c:x val="6.34357565614347E-2"/>
          <c:y val="0.19688847226012321"/>
          <c:w val="0.52035422381156249"/>
          <c:h val="0.70333592888815599"/>
        </c:manualLayout>
      </c:layout>
      <c:pieChart>
        <c:varyColors val="1"/>
        <c:ser>
          <c:idx val="0"/>
          <c:order val="0"/>
          <c:tx>
            <c:strRef>
              <c:f>Лист1!$B$1</c:f>
              <c:strCache>
                <c:ptCount val="1"/>
                <c:pt idx="0">
                  <c:v>PRESTAȚII SOCIALE</c:v>
                </c:pt>
              </c:strCache>
            </c:strRef>
          </c:tx>
          <c:explosion val="25"/>
          <c:dPt>
            <c:idx val="2"/>
            <c:bubble3D val="0"/>
            <c:explosion val="0"/>
            <c:extLst>
              <c:ext xmlns:c16="http://schemas.microsoft.com/office/drawing/2014/chart" uri="{C3380CC4-5D6E-409C-BE32-E72D297353CC}">
                <c16:uniqueId val="{00000000-B8DF-42E0-A433-1564DFEDB73B}"/>
              </c:ext>
            </c:extLst>
          </c:dPt>
          <c:dLbls>
            <c:dLbl>
              <c:idx val="2"/>
              <c:tx>
                <c:rich>
                  <a:bodyPr/>
                  <a:lstStyle/>
                  <a:p>
                    <a:r>
                      <a:rPr lang="en-US" smtClean="0"/>
                      <a:t>56%</a:t>
                    </a:r>
                    <a:endParaRPr lang="en-US" dirty="0"/>
                  </a:p>
                </c:rich>
              </c:tx>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0-B8DF-42E0-A433-1564DFEDB73B}"/>
                </c:ext>
              </c:extLst>
            </c:dLbl>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Лист1!$A$2:$A$8</c:f>
              <c:strCache>
                <c:ptCount val="7"/>
                <c:pt idx="0">
                  <c:v>Indemnizații de asistență socială - 982,14 mii lei</c:v>
                </c:pt>
                <c:pt idx="1">
                  <c:v>Alocații - 431,09 mii lei</c:v>
                </c:pt>
                <c:pt idx="2">
                  <c:v>Compensații - 1382,01 mii lei</c:v>
                </c:pt>
                <c:pt idx="3">
                  <c:v>Ajutoare bănești - 898 mii lei</c:v>
                </c:pt>
                <c:pt idx="4">
                  <c:v>Alte prestații de asistență socială - 133,4 mii lei</c:v>
                </c:pt>
                <c:pt idx="5">
                  <c:v>Indemnizații la încetarea acțiunii contractului de muncă - 61,81 mii lei</c:v>
                </c:pt>
                <c:pt idx="6">
                  <c:v>Indemnizații pentru incapacitatea temporară de muncă - 153,13 mii lei</c:v>
                </c:pt>
              </c:strCache>
            </c:strRef>
          </c:cat>
          <c:val>
            <c:numRef>
              <c:f>Лист1!$B$2:$B$8</c:f>
              <c:numCache>
                <c:formatCode>General</c:formatCode>
                <c:ptCount val="7"/>
                <c:pt idx="0">
                  <c:v>982.14</c:v>
                </c:pt>
                <c:pt idx="1">
                  <c:v>431.09</c:v>
                </c:pt>
                <c:pt idx="2">
                  <c:v>1382.01</c:v>
                </c:pt>
                <c:pt idx="3">
                  <c:v>898</c:v>
                </c:pt>
                <c:pt idx="4">
                  <c:v>133.4</c:v>
                </c:pt>
                <c:pt idx="5">
                  <c:v>61.81</c:v>
                </c:pt>
                <c:pt idx="6">
                  <c:v>153.13</c:v>
                </c:pt>
              </c:numCache>
            </c:numRef>
          </c:val>
          <c:extLst>
            <c:ext xmlns:c16="http://schemas.microsoft.com/office/drawing/2014/chart" uri="{C3380CC4-5D6E-409C-BE32-E72D297353CC}">
              <c16:uniqueId val="{00000001-B8DF-42E0-A433-1564DFEDB73B}"/>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60062793662456593"/>
          <c:y val="0.10965552547063855"/>
          <c:w val="0.39070003735116732"/>
          <c:h val="0.88952335214828571"/>
        </c:manualLayout>
      </c:layout>
      <c:overlay val="0"/>
      <c:txPr>
        <a:bodyPr/>
        <a:lstStyle/>
        <a:p>
          <a:pPr>
            <a:defRPr b="1">
              <a:latin typeface="Times New Roman" pitchFamily="18" charset="0"/>
              <a:cs typeface="Times New Roman" pitchFamily="18" charset="0"/>
            </a:defRPr>
          </a:pPr>
          <a:endParaRPr lang="ru-RU"/>
        </a:p>
      </c:txPr>
    </c:legend>
    <c:plotVisOnly val="1"/>
    <c:dispBlanksAs val="gap"/>
    <c:showDLblsOverMax val="0"/>
  </c:chart>
  <c:spPr>
    <a:ln>
      <a:solidFill>
        <a:schemeClr val="accent1">
          <a:lumMod val="75000"/>
        </a:schemeClr>
      </a:solidFill>
    </a:ln>
  </c:spPr>
  <c:txPr>
    <a:bodyPr/>
    <a:lstStyle/>
    <a:p>
      <a:pPr>
        <a:defRPr sz="1800"/>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30006294352094914"/>
          <c:y val="2.5889883671582112E-2"/>
          <c:w val="0.42565088306435361"/>
          <c:h val="0.8571918093822567"/>
        </c:manualLayout>
      </c:layout>
      <c:bar3DChart>
        <c:barDir val="bar"/>
        <c:grouping val="percentStacked"/>
        <c:varyColors val="0"/>
        <c:ser>
          <c:idx val="0"/>
          <c:order val="0"/>
          <c:tx>
            <c:strRef>
              <c:f>Лист1!$B$1</c:f>
              <c:strCache>
                <c:ptCount val="1"/>
                <c:pt idx="0">
                  <c:v>Cheltuieli de personal</c:v>
                </c:pt>
              </c:strCache>
            </c:strRef>
          </c:tx>
          <c:invertIfNegative val="0"/>
          <c:dLbls>
            <c:dLbl>
              <c:idx val="3"/>
              <c:layout>
                <c:manualLayout>
                  <c:x val="6.9444444444444458E-3"/>
                  <c:y val="-3.973844756558779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E6B-4FA6-8EF1-CA439A2E25C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Лист1!$A$2:$A$10</c:f>
              <c:strCache>
                <c:ptCount val="9"/>
                <c:pt idx="0">
                  <c:v>Servicii de stat cu destinație generală</c:v>
                </c:pt>
                <c:pt idx="1">
                  <c:v>Apărarea națională</c:v>
                </c:pt>
                <c:pt idx="2">
                  <c:v>Ordinea publică (Situații excepțională)</c:v>
                </c:pt>
                <c:pt idx="3">
                  <c:v>Servicii în domeniul economiei</c:v>
                </c:pt>
                <c:pt idx="4">
                  <c:v>Gospodăria de locuinţe şi gospodăria serviciilor comunale</c:v>
                </c:pt>
                <c:pt idx="5">
                  <c:v>Ocrotirea sanatatii </c:v>
                </c:pt>
                <c:pt idx="6">
                  <c:v>Cultura, sport, tineret, culte și odihnă</c:v>
                </c:pt>
                <c:pt idx="7">
                  <c:v>Îvățămînt</c:v>
                </c:pt>
                <c:pt idx="8">
                  <c:v>Protecție socială</c:v>
                </c:pt>
              </c:strCache>
            </c:strRef>
          </c:cat>
          <c:val>
            <c:numRef>
              <c:f>Лист1!$B$2:$B$10</c:f>
              <c:numCache>
                <c:formatCode>General</c:formatCode>
                <c:ptCount val="9"/>
                <c:pt idx="0">
                  <c:v>3289.82</c:v>
                </c:pt>
                <c:pt idx="3">
                  <c:v>882.56</c:v>
                </c:pt>
                <c:pt idx="6">
                  <c:v>2902.05</c:v>
                </c:pt>
                <c:pt idx="7">
                  <c:v>58192.26</c:v>
                </c:pt>
                <c:pt idx="8">
                  <c:v>10354.299999999999</c:v>
                </c:pt>
              </c:numCache>
            </c:numRef>
          </c:val>
          <c:extLst>
            <c:ext xmlns:c16="http://schemas.microsoft.com/office/drawing/2014/chart" uri="{C3380CC4-5D6E-409C-BE32-E72D297353CC}">
              <c16:uniqueId val="{00000001-4E6B-4FA6-8EF1-CA439A2E25CF}"/>
            </c:ext>
          </c:extLst>
        </c:ser>
        <c:ser>
          <c:idx val="1"/>
          <c:order val="1"/>
          <c:tx>
            <c:strRef>
              <c:f>Лист1!$C$1</c:f>
              <c:strCache>
                <c:ptCount val="1"/>
                <c:pt idx="0">
                  <c:v>Bunuri și servicii</c:v>
                </c:pt>
              </c:strCache>
            </c:strRef>
          </c:tx>
          <c:invertIfNegative val="0"/>
          <c:dLbls>
            <c:dLbl>
              <c:idx val="0"/>
              <c:layout>
                <c:manualLayout>
                  <c:x val="0"/>
                  <c:y val="-2.50979668835291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E6B-4FA6-8EF1-CA439A2E25CF}"/>
                </c:ext>
              </c:extLst>
            </c:dLbl>
            <c:dLbl>
              <c:idx val="3"/>
              <c:layout>
                <c:manualLayout>
                  <c:x val="1.3888888888888894E-3"/>
                  <c:y val="-2.71894641238232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E6B-4FA6-8EF1-CA439A2E25CF}"/>
                </c:ext>
              </c:extLst>
            </c:dLbl>
            <c:dLbl>
              <c:idx val="5"/>
              <c:layout>
                <c:manualLayout>
                  <c:x val="0"/>
                  <c:y val="-2.71894641238231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E6B-4FA6-8EF1-CA439A2E25CF}"/>
                </c:ext>
              </c:extLst>
            </c:dLbl>
            <c:dLbl>
              <c:idx val="6"/>
              <c:layout>
                <c:manualLayout>
                  <c:x val="-3.668417701015296E-2"/>
                  <c:y val="3.76469503252936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E6B-4FA6-8EF1-CA439A2E25CF}"/>
                </c:ext>
              </c:extLst>
            </c:dLbl>
            <c:dLbl>
              <c:idx val="7"/>
              <c:layout>
                <c:manualLayout>
                  <c:x val="-2.8218597700117629E-2"/>
                  <c:y val="2.09149724029409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E6B-4FA6-8EF1-CA439A2E25CF}"/>
                </c:ext>
              </c:extLst>
            </c:dLbl>
            <c:dLbl>
              <c:idx val="8"/>
              <c:layout>
                <c:manualLayout>
                  <c:x val="-1.4109298850058804E-2"/>
                  <c:y val="2.718946412382325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E6B-4FA6-8EF1-CA439A2E25C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Лист1!$A$2:$A$10</c:f>
              <c:strCache>
                <c:ptCount val="9"/>
                <c:pt idx="0">
                  <c:v>Servicii de stat cu destinație generală</c:v>
                </c:pt>
                <c:pt idx="1">
                  <c:v>Apărarea națională</c:v>
                </c:pt>
                <c:pt idx="2">
                  <c:v>Ordinea publică (Situații excepțională)</c:v>
                </c:pt>
                <c:pt idx="3">
                  <c:v>Servicii în domeniul economiei</c:v>
                </c:pt>
                <c:pt idx="4">
                  <c:v>Gospodăria de locuinţe şi gospodăria serviciilor comunale</c:v>
                </c:pt>
                <c:pt idx="5">
                  <c:v>Ocrotirea sanatatii </c:v>
                </c:pt>
                <c:pt idx="6">
                  <c:v>Cultura, sport, tineret, culte și odihnă</c:v>
                </c:pt>
                <c:pt idx="7">
                  <c:v>Îvățămînt</c:v>
                </c:pt>
                <c:pt idx="8">
                  <c:v>Protecție socială</c:v>
                </c:pt>
              </c:strCache>
            </c:strRef>
          </c:cat>
          <c:val>
            <c:numRef>
              <c:f>Лист1!$C$2:$C$10</c:f>
              <c:numCache>
                <c:formatCode>General</c:formatCode>
                <c:ptCount val="9"/>
                <c:pt idx="0">
                  <c:v>913.52</c:v>
                </c:pt>
                <c:pt idx="1">
                  <c:v>48.76</c:v>
                </c:pt>
                <c:pt idx="2">
                  <c:v>111.83</c:v>
                </c:pt>
                <c:pt idx="3" formatCode="#,##0.00">
                  <c:v>10481.57</c:v>
                </c:pt>
                <c:pt idx="5">
                  <c:v>241</c:v>
                </c:pt>
                <c:pt idx="6">
                  <c:v>306.55</c:v>
                </c:pt>
                <c:pt idx="7">
                  <c:v>4166.09</c:v>
                </c:pt>
                <c:pt idx="8">
                  <c:v>702.55</c:v>
                </c:pt>
              </c:numCache>
            </c:numRef>
          </c:val>
          <c:extLst>
            <c:ext xmlns:c16="http://schemas.microsoft.com/office/drawing/2014/chart" uri="{C3380CC4-5D6E-409C-BE32-E72D297353CC}">
              <c16:uniqueId val="{00000008-4E6B-4FA6-8EF1-CA439A2E25CF}"/>
            </c:ext>
          </c:extLst>
        </c:ser>
        <c:ser>
          <c:idx val="2"/>
          <c:order val="2"/>
          <c:tx>
            <c:strRef>
              <c:f>Лист1!$D$1</c:f>
              <c:strCache>
                <c:ptCount val="1"/>
                <c:pt idx="0">
                  <c:v>Dobinzi</c:v>
                </c:pt>
              </c:strCache>
            </c:strRef>
          </c:tx>
          <c:invertIfNegative val="0"/>
          <c:dLbls>
            <c:dLbl>
              <c:idx val="0"/>
              <c:layout>
                <c:manualLayout>
                  <c:x val="2.821859770011763E-3"/>
                  <c:y val="4.39214420461759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E6B-4FA6-8EF1-CA439A2E25C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Лист1!$A$2:$A$10</c:f>
              <c:strCache>
                <c:ptCount val="9"/>
                <c:pt idx="0">
                  <c:v>Servicii de stat cu destinație generală</c:v>
                </c:pt>
                <c:pt idx="1">
                  <c:v>Apărarea națională</c:v>
                </c:pt>
                <c:pt idx="2">
                  <c:v>Ordinea publică (Situații excepțională)</c:v>
                </c:pt>
                <c:pt idx="3">
                  <c:v>Servicii în domeniul economiei</c:v>
                </c:pt>
                <c:pt idx="4">
                  <c:v>Gospodăria de locuinţe şi gospodăria serviciilor comunale</c:v>
                </c:pt>
                <c:pt idx="5">
                  <c:v>Ocrotirea sanatatii </c:v>
                </c:pt>
                <c:pt idx="6">
                  <c:v>Cultura, sport, tineret, culte și odihnă</c:v>
                </c:pt>
                <c:pt idx="7">
                  <c:v>Îvățămînt</c:v>
                </c:pt>
                <c:pt idx="8">
                  <c:v>Protecție socială</c:v>
                </c:pt>
              </c:strCache>
            </c:strRef>
          </c:cat>
          <c:val>
            <c:numRef>
              <c:f>Лист1!$D$2:$D$10</c:f>
              <c:numCache>
                <c:formatCode>General</c:formatCode>
                <c:ptCount val="9"/>
                <c:pt idx="0">
                  <c:v>182.6</c:v>
                </c:pt>
              </c:numCache>
            </c:numRef>
          </c:val>
          <c:extLst>
            <c:ext xmlns:c16="http://schemas.microsoft.com/office/drawing/2014/chart" uri="{C3380CC4-5D6E-409C-BE32-E72D297353CC}">
              <c16:uniqueId val="{0000000A-4E6B-4FA6-8EF1-CA439A2E25CF}"/>
            </c:ext>
          </c:extLst>
        </c:ser>
        <c:ser>
          <c:idx val="3"/>
          <c:order val="3"/>
          <c:tx>
            <c:strRef>
              <c:f>Лист1!$E$1</c:f>
              <c:strCache>
                <c:ptCount val="1"/>
                <c:pt idx="0">
                  <c:v>Subsidii</c:v>
                </c:pt>
              </c:strCache>
            </c:strRef>
          </c:tx>
          <c:invertIfNegative val="0"/>
          <c:dLbls>
            <c:dLbl>
              <c:idx val="8"/>
              <c:layout>
                <c:manualLayout>
                  <c:x val="-1.5520228735064708E-2"/>
                  <c:y val="-5.437892824764653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E6B-4FA6-8EF1-CA439A2E25C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Лист1!$A$2:$A$10</c:f>
              <c:strCache>
                <c:ptCount val="9"/>
                <c:pt idx="0">
                  <c:v>Servicii de stat cu destinație generală</c:v>
                </c:pt>
                <c:pt idx="1">
                  <c:v>Apărarea națională</c:v>
                </c:pt>
                <c:pt idx="2">
                  <c:v>Ordinea publică (Situații excepțională)</c:v>
                </c:pt>
                <c:pt idx="3">
                  <c:v>Servicii în domeniul economiei</c:v>
                </c:pt>
                <c:pt idx="4">
                  <c:v>Gospodăria de locuinţe şi gospodăria serviciilor comunale</c:v>
                </c:pt>
                <c:pt idx="5">
                  <c:v>Ocrotirea sanatatii </c:v>
                </c:pt>
                <c:pt idx="6">
                  <c:v>Cultura, sport, tineret, culte și odihnă</c:v>
                </c:pt>
                <c:pt idx="7">
                  <c:v>Îvățămînt</c:v>
                </c:pt>
                <c:pt idx="8">
                  <c:v>Protecție socială</c:v>
                </c:pt>
              </c:strCache>
            </c:strRef>
          </c:cat>
          <c:val>
            <c:numRef>
              <c:f>Лист1!$E$2:$E$10</c:f>
              <c:numCache>
                <c:formatCode>General</c:formatCode>
                <c:ptCount val="9"/>
                <c:pt idx="0">
                  <c:v>125</c:v>
                </c:pt>
                <c:pt idx="3">
                  <c:v>50</c:v>
                </c:pt>
                <c:pt idx="4">
                  <c:v>250</c:v>
                </c:pt>
                <c:pt idx="5">
                  <c:v>247</c:v>
                </c:pt>
              </c:numCache>
            </c:numRef>
          </c:val>
          <c:extLst>
            <c:ext xmlns:c16="http://schemas.microsoft.com/office/drawing/2014/chart" uri="{C3380CC4-5D6E-409C-BE32-E72D297353CC}">
              <c16:uniqueId val="{0000000C-4E6B-4FA6-8EF1-CA439A2E25CF}"/>
            </c:ext>
          </c:extLst>
        </c:ser>
        <c:ser>
          <c:idx val="4"/>
          <c:order val="4"/>
          <c:tx>
            <c:strRef>
              <c:f>Лист1!$F$1</c:f>
              <c:strCache>
                <c:ptCount val="1"/>
                <c:pt idx="0">
                  <c:v>Prestații sociale</c:v>
                </c:pt>
              </c:strCache>
            </c:strRef>
          </c:tx>
          <c:invertIfNegative val="0"/>
          <c:cat>
            <c:strRef>
              <c:f>Лист1!$A$2:$A$10</c:f>
              <c:strCache>
                <c:ptCount val="9"/>
                <c:pt idx="0">
                  <c:v>Servicii de stat cu destinație generală</c:v>
                </c:pt>
                <c:pt idx="1">
                  <c:v>Apărarea națională</c:v>
                </c:pt>
                <c:pt idx="2">
                  <c:v>Ordinea publică (Situații excepțională)</c:v>
                </c:pt>
                <c:pt idx="3">
                  <c:v>Servicii în domeniul economiei</c:v>
                </c:pt>
                <c:pt idx="4">
                  <c:v>Gospodăria de locuinţe şi gospodăria serviciilor comunale</c:v>
                </c:pt>
                <c:pt idx="5">
                  <c:v>Ocrotirea sanatatii </c:v>
                </c:pt>
                <c:pt idx="6">
                  <c:v>Cultura, sport, tineret, culte și odihnă</c:v>
                </c:pt>
                <c:pt idx="7">
                  <c:v>Îvățămînt</c:v>
                </c:pt>
                <c:pt idx="8">
                  <c:v>Protecție socială</c:v>
                </c:pt>
              </c:strCache>
            </c:strRef>
          </c:cat>
          <c:val>
            <c:numRef>
              <c:f>Лист1!$F$2:$F$10</c:f>
              <c:numCache>
                <c:formatCode>General</c:formatCode>
                <c:ptCount val="9"/>
                <c:pt idx="0">
                  <c:v>67.41</c:v>
                </c:pt>
                <c:pt idx="3">
                  <c:v>5.61</c:v>
                </c:pt>
                <c:pt idx="6">
                  <c:v>23.94</c:v>
                </c:pt>
                <c:pt idx="7">
                  <c:v>860.27</c:v>
                </c:pt>
                <c:pt idx="8">
                  <c:v>3084.34</c:v>
                </c:pt>
              </c:numCache>
            </c:numRef>
          </c:val>
          <c:extLst>
            <c:ext xmlns:c16="http://schemas.microsoft.com/office/drawing/2014/chart" uri="{C3380CC4-5D6E-409C-BE32-E72D297353CC}">
              <c16:uniqueId val="{0000000D-4E6B-4FA6-8EF1-CA439A2E25CF}"/>
            </c:ext>
          </c:extLst>
        </c:ser>
        <c:ser>
          <c:idx val="5"/>
          <c:order val="5"/>
          <c:tx>
            <c:strRef>
              <c:f>Лист1!$G$1</c:f>
              <c:strCache>
                <c:ptCount val="1"/>
                <c:pt idx="0">
                  <c:v>Alte  cheltuieli</c:v>
                </c:pt>
              </c:strCache>
            </c:strRef>
          </c:tx>
          <c:invertIfNegative val="0"/>
          <c:dLbls>
            <c:dLbl>
              <c:idx val="0"/>
              <c:layout>
                <c:manualLayout>
                  <c:x val="1.4109298850058804E-3"/>
                  <c:y val="-4.81044365267641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E6B-4FA6-8EF1-CA439A2E25CF}"/>
                </c:ext>
              </c:extLst>
            </c:dLbl>
            <c:dLbl>
              <c:idx val="8"/>
              <c:layout>
                <c:manualLayout>
                  <c:x val="-2.821859770011763E-3"/>
                  <c:y val="5.01959337670582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E6B-4FA6-8EF1-CA439A2E25C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Лист1!$A$2:$A$10</c:f>
              <c:strCache>
                <c:ptCount val="9"/>
                <c:pt idx="0">
                  <c:v>Servicii de stat cu destinație generală</c:v>
                </c:pt>
                <c:pt idx="1">
                  <c:v>Apărarea națională</c:v>
                </c:pt>
                <c:pt idx="2">
                  <c:v>Ordinea publică (Situații excepțională)</c:v>
                </c:pt>
                <c:pt idx="3">
                  <c:v>Servicii în domeniul economiei</c:v>
                </c:pt>
                <c:pt idx="4">
                  <c:v>Gospodăria de locuinţe şi gospodăria serviciilor comunale</c:v>
                </c:pt>
                <c:pt idx="5">
                  <c:v>Ocrotirea sanatatii </c:v>
                </c:pt>
                <c:pt idx="6">
                  <c:v>Cultura, sport, tineret, culte și odihnă</c:v>
                </c:pt>
                <c:pt idx="7">
                  <c:v>Îvățămînt</c:v>
                </c:pt>
                <c:pt idx="8">
                  <c:v>Protecție socială</c:v>
                </c:pt>
              </c:strCache>
            </c:strRef>
          </c:cat>
          <c:val>
            <c:numRef>
              <c:f>Лист1!$G$2:$G$10</c:f>
              <c:numCache>
                <c:formatCode>General</c:formatCode>
                <c:ptCount val="9"/>
                <c:pt idx="0">
                  <c:v>167.64</c:v>
                </c:pt>
                <c:pt idx="3">
                  <c:v>13.77</c:v>
                </c:pt>
                <c:pt idx="6">
                  <c:v>73.95</c:v>
                </c:pt>
                <c:pt idx="7">
                  <c:v>25.72</c:v>
                </c:pt>
              </c:numCache>
            </c:numRef>
          </c:val>
          <c:extLst>
            <c:ext xmlns:c16="http://schemas.microsoft.com/office/drawing/2014/chart" uri="{C3380CC4-5D6E-409C-BE32-E72D297353CC}">
              <c16:uniqueId val="{00000010-4E6B-4FA6-8EF1-CA439A2E25CF}"/>
            </c:ext>
          </c:extLst>
        </c:ser>
        <c:ser>
          <c:idx val="6"/>
          <c:order val="6"/>
          <c:tx>
            <c:strRef>
              <c:f>Лист1!$H$1</c:f>
              <c:strCache>
                <c:ptCount val="1"/>
                <c:pt idx="0">
                  <c:v>Transferuri acordate APL I</c:v>
                </c:pt>
              </c:strCache>
            </c:strRef>
          </c:tx>
          <c:invertIfNegative val="0"/>
          <c:cat>
            <c:strRef>
              <c:f>Лист1!$A$2:$A$10</c:f>
              <c:strCache>
                <c:ptCount val="9"/>
                <c:pt idx="0">
                  <c:v>Servicii de stat cu destinație generală</c:v>
                </c:pt>
                <c:pt idx="1">
                  <c:v>Apărarea națională</c:v>
                </c:pt>
                <c:pt idx="2">
                  <c:v>Ordinea publică (Situații excepțională)</c:v>
                </c:pt>
                <c:pt idx="3">
                  <c:v>Servicii în domeniul economiei</c:v>
                </c:pt>
                <c:pt idx="4">
                  <c:v>Gospodăria de locuinţe şi gospodăria serviciilor comunale</c:v>
                </c:pt>
                <c:pt idx="5">
                  <c:v>Ocrotirea sanatatii </c:v>
                </c:pt>
                <c:pt idx="6">
                  <c:v>Cultura, sport, tineret, culte și odihnă</c:v>
                </c:pt>
                <c:pt idx="7">
                  <c:v>Îvățămînt</c:v>
                </c:pt>
                <c:pt idx="8">
                  <c:v>Protecție socială</c:v>
                </c:pt>
              </c:strCache>
            </c:strRef>
          </c:cat>
          <c:val>
            <c:numRef>
              <c:f>Лист1!$H$2:$H$10</c:f>
              <c:numCache>
                <c:formatCode>General</c:formatCode>
                <c:ptCount val="9"/>
                <c:pt idx="0">
                  <c:v>235</c:v>
                </c:pt>
                <c:pt idx="3">
                  <c:v>200</c:v>
                </c:pt>
                <c:pt idx="6">
                  <c:v>200</c:v>
                </c:pt>
                <c:pt idx="8">
                  <c:v>248.5</c:v>
                </c:pt>
              </c:numCache>
            </c:numRef>
          </c:val>
          <c:extLst>
            <c:ext xmlns:c16="http://schemas.microsoft.com/office/drawing/2014/chart" uri="{C3380CC4-5D6E-409C-BE32-E72D297353CC}">
              <c16:uniqueId val="{00000011-4E6B-4FA6-8EF1-CA439A2E25CF}"/>
            </c:ext>
          </c:extLst>
        </c:ser>
        <c:ser>
          <c:idx val="7"/>
          <c:order val="7"/>
          <c:tx>
            <c:strRef>
              <c:f>Лист1!$I$1</c:f>
              <c:strCache>
                <c:ptCount val="1"/>
                <c:pt idx="0">
                  <c:v>Mijloace fixe</c:v>
                </c:pt>
              </c:strCache>
            </c:strRef>
          </c:tx>
          <c:invertIfNegative val="0"/>
          <c:dLbls>
            <c:dLbl>
              <c:idx val="6"/>
              <c:layout>
                <c:manualLayout>
                  <c:x val="2.6807667815111798E-2"/>
                  <c:y val="2.091497240294098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4E6B-4FA6-8EF1-CA439A2E25CF}"/>
                </c:ext>
              </c:extLst>
            </c:dLbl>
            <c:dLbl>
              <c:idx val="7"/>
              <c:layout>
                <c:manualLayout>
                  <c:x val="5.3615335630223498E-2"/>
                  <c:y val="8.36598896117638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4E6B-4FA6-8EF1-CA439A2E25CF}"/>
                </c:ext>
              </c:extLst>
            </c:dLbl>
            <c:dLbl>
              <c:idx val="8"/>
              <c:layout>
                <c:manualLayout>
                  <c:x val="6.3491844825264682E-2"/>
                  <c:y val="1.46404806820586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4E6B-4FA6-8EF1-CA439A2E25C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Лист1!$A$2:$A$10</c:f>
              <c:strCache>
                <c:ptCount val="9"/>
                <c:pt idx="0">
                  <c:v>Servicii de stat cu destinație generală</c:v>
                </c:pt>
                <c:pt idx="1">
                  <c:v>Apărarea națională</c:v>
                </c:pt>
                <c:pt idx="2">
                  <c:v>Ordinea publică (Situații excepțională)</c:v>
                </c:pt>
                <c:pt idx="3">
                  <c:v>Servicii în domeniul economiei</c:v>
                </c:pt>
                <c:pt idx="4">
                  <c:v>Gospodăria de locuinţe şi gospodăria serviciilor comunale</c:v>
                </c:pt>
                <c:pt idx="5">
                  <c:v>Ocrotirea sanatatii </c:v>
                </c:pt>
                <c:pt idx="6">
                  <c:v>Cultura, sport, tineret, culte și odihnă</c:v>
                </c:pt>
                <c:pt idx="7">
                  <c:v>Îvățămînt</c:v>
                </c:pt>
                <c:pt idx="8">
                  <c:v>Protecție socială</c:v>
                </c:pt>
              </c:strCache>
            </c:strRef>
          </c:cat>
          <c:val>
            <c:numRef>
              <c:f>Лист1!$I$2:$I$10</c:f>
              <c:numCache>
                <c:formatCode>General</c:formatCode>
                <c:ptCount val="9"/>
                <c:pt idx="0">
                  <c:v>1288.83</c:v>
                </c:pt>
                <c:pt idx="2">
                  <c:v>7.5</c:v>
                </c:pt>
                <c:pt idx="3">
                  <c:v>20.399999999999999</c:v>
                </c:pt>
                <c:pt idx="5">
                  <c:v>395.48</c:v>
                </c:pt>
                <c:pt idx="6">
                  <c:v>304.29000000000002</c:v>
                </c:pt>
                <c:pt idx="7">
                  <c:v>13987.65</c:v>
                </c:pt>
                <c:pt idx="8">
                  <c:v>647.28</c:v>
                </c:pt>
              </c:numCache>
            </c:numRef>
          </c:val>
          <c:extLst>
            <c:ext xmlns:c16="http://schemas.microsoft.com/office/drawing/2014/chart" uri="{C3380CC4-5D6E-409C-BE32-E72D297353CC}">
              <c16:uniqueId val="{00000015-4E6B-4FA6-8EF1-CA439A2E25CF}"/>
            </c:ext>
          </c:extLst>
        </c:ser>
        <c:ser>
          <c:idx val="8"/>
          <c:order val="8"/>
          <c:tx>
            <c:strRef>
              <c:f>Лист1!$J$1</c:f>
              <c:strCache>
                <c:ptCount val="1"/>
                <c:pt idx="0">
                  <c:v>Stocuri de materiale circulante</c:v>
                </c:pt>
              </c:strCache>
            </c:strRef>
          </c:tx>
          <c:invertIfNegative val="0"/>
          <c:cat>
            <c:strRef>
              <c:f>Лист1!$A$2:$A$10</c:f>
              <c:strCache>
                <c:ptCount val="9"/>
                <c:pt idx="0">
                  <c:v>Servicii de stat cu destinație generală</c:v>
                </c:pt>
                <c:pt idx="1">
                  <c:v>Apărarea națională</c:v>
                </c:pt>
                <c:pt idx="2">
                  <c:v>Ordinea publică (Situații excepțională)</c:v>
                </c:pt>
                <c:pt idx="3">
                  <c:v>Servicii în domeniul economiei</c:v>
                </c:pt>
                <c:pt idx="4">
                  <c:v>Gospodăria de locuinţe şi gospodăria serviciilor comunale</c:v>
                </c:pt>
                <c:pt idx="5">
                  <c:v>Ocrotirea sanatatii </c:v>
                </c:pt>
                <c:pt idx="6">
                  <c:v>Cultura, sport, tineret, culte și odihnă</c:v>
                </c:pt>
                <c:pt idx="7">
                  <c:v>Îvățămînt</c:v>
                </c:pt>
                <c:pt idx="8">
                  <c:v>Protecție socială</c:v>
                </c:pt>
              </c:strCache>
            </c:strRef>
          </c:cat>
          <c:val>
            <c:numRef>
              <c:f>Лист1!$J$2:$J$10</c:f>
              <c:numCache>
                <c:formatCode>General</c:formatCode>
                <c:ptCount val="9"/>
                <c:pt idx="0">
                  <c:v>289.62</c:v>
                </c:pt>
                <c:pt idx="1">
                  <c:v>11.46</c:v>
                </c:pt>
                <c:pt idx="2">
                  <c:v>44.36</c:v>
                </c:pt>
                <c:pt idx="5">
                  <c:v>108</c:v>
                </c:pt>
                <c:pt idx="6">
                  <c:v>169.46</c:v>
                </c:pt>
                <c:pt idx="7">
                  <c:v>2688.65</c:v>
                </c:pt>
                <c:pt idx="8">
                  <c:v>729.07</c:v>
                </c:pt>
              </c:numCache>
            </c:numRef>
          </c:val>
          <c:extLst>
            <c:ext xmlns:c16="http://schemas.microsoft.com/office/drawing/2014/chart" uri="{C3380CC4-5D6E-409C-BE32-E72D297353CC}">
              <c16:uniqueId val="{00000000-3ADE-45AC-B54D-58AC32F213EB}"/>
            </c:ext>
          </c:extLst>
        </c:ser>
        <c:dLbls>
          <c:showLegendKey val="0"/>
          <c:showVal val="0"/>
          <c:showCatName val="0"/>
          <c:showSerName val="0"/>
          <c:showPercent val="0"/>
          <c:showBubbleSize val="0"/>
        </c:dLbls>
        <c:gapWidth val="150"/>
        <c:shape val="cylinder"/>
        <c:axId val="147069184"/>
        <c:axId val="147087360"/>
        <c:axId val="0"/>
      </c:bar3DChart>
      <c:catAx>
        <c:axId val="147069184"/>
        <c:scaling>
          <c:orientation val="minMax"/>
        </c:scaling>
        <c:delete val="0"/>
        <c:axPos val="l"/>
        <c:majorGridlines/>
        <c:numFmt formatCode="General" sourceLinked="0"/>
        <c:majorTickMark val="out"/>
        <c:minorTickMark val="none"/>
        <c:tickLblPos val="nextTo"/>
        <c:txPr>
          <a:bodyPr/>
          <a:lstStyle/>
          <a:p>
            <a:pPr>
              <a:defRPr sz="1450" spc="100" baseline="0"/>
            </a:pPr>
            <a:endParaRPr lang="ru-RU"/>
          </a:p>
        </c:txPr>
        <c:crossAx val="147087360"/>
        <c:crosses val="autoZero"/>
        <c:auto val="1"/>
        <c:lblAlgn val="r"/>
        <c:lblOffset val="100"/>
        <c:noMultiLvlLbl val="0"/>
      </c:catAx>
      <c:valAx>
        <c:axId val="147087360"/>
        <c:scaling>
          <c:orientation val="minMax"/>
        </c:scaling>
        <c:delete val="0"/>
        <c:axPos val="b"/>
        <c:majorGridlines/>
        <c:numFmt formatCode="0%" sourceLinked="1"/>
        <c:majorTickMark val="out"/>
        <c:minorTickMark val="none"/>
        <c:tickLblPos val="nextTo"/>
        <c:crossAx val="147069184"/>
        <c:crosses val="autoZero"/>
        <c:crossBetween val="between"/>
      </c:valAx>
    </c:plotArea>
    <c:legend>
      <c:legendPos val="r"/>
      <c:layout>
        <c:manualLayout>
          <c:xMode val="edge"/>
          <c:yMode val="edge"/>
          <c:x val="0.74903521434820663"/>
          <c:y val="1.1558812135403516E-2"/>
          <c:w val="0.25096478565179353"/>
          <c:h val="0.45415116913872311"/>
        </c:manualLayout>
      </c:layout>
      <c:overlay val="0"/>
      <c:txPr>
        <a:bodyPr/>
        <a:lstStyle/>
        <a:p>
          <a:pPr>
            <a:defRPr sz="1500" spc="-100" baseline="0"/>
          </a:pPr>
          <a:endParaRPr lang="ru-RU"/>
        </a:p>
      </c:txPr>
    </c:legend>
    <c:plotVisOnly val="1"/>
    <c:dispBlanksAs val="gap"/>
    <c:showDLblsOverMax val="0"/>
  </c:chart>
  <c:txPr>
    <a:bodyPr/>
    <a:lstStyle/>
    <a:p>
      <a:pPr>
        <a:defRPr sz="1800"/>
      </a:pPr>
      <a:endParaRPr lang="ru-RU"/>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spd="med">
    <p:wedg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edg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edg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edg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spd="med">
    <p:wedg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edg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edg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edg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edg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edg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med">
    <p:wedg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05.11.2020</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ransition spd="med">
    <p:wedge/>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duotone>
              <a:schemeClr val="bg2">
                <a:shade val="30000"/>
                <a:satMod val="455000"/>
              </a:schemeClr>
              <a:schemeClr val="bg2">
                <a:tint val="95000"/>
                <a:satMod val="120000"/>
              </a:schemeClr>
            </a:duotone>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bwMode="gray">
          <a:xfrm>
            <a:off x="395536" y="260648"/>
            <a:ext cx="8458200" cy="4882864"/>
          </a:xfrm>
        </p:spPr>
        <p:txBody>
          <a:bodyPr>
            <a:normAutofit fontScale="90000"/>
          </a:bodyPr>
          <a:lstStyle/>
          <a:p>
            <a:pPr algn="ctr"/>
            <a:r>
              <a:rPr lang="ro-RO" altLang="ru-RU" sz="2400" b="1" cap="none"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lang="ro-RO" altLang="ru-RU" sz="2400" b="1" cap="none"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o-RO" altLang="ru-RU" sz="2400" b="1" cap="none"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Republica Moldova </a:t>
            </a:r>
            <a:r>
              <a:rPr lang="ru-RU" altLang="ru-RU" sz="2400" b="1" cap="none" dirty="0">
                <a:solidFill>
                  <a:schemeClr val="tx1"/>
                </a:solidFill>
                <a:effectLst/>
                <a:latin typeface="Times New Roman" panose="02020603050405020304" pitchFamily="18" charset="0"/>
                <a:cs typeface="Times New Roman" panose="02020603050405020304" pitchFamily="18" charset="0"/>
              </a:rPr>
              <a:t/>
            </a:r>
            <a:br>
              <a:rPr lang="ru-RU" altLang="ru-RU" sz="2400" b="1" cap="none" dirty="0">
                <a:solidFill>
                  <a:schemeClr val="tx1"/>
                </a:solidFill>
                <a:effectLst/>
                <a:latin typeface="Times New Roman" panose="02020603050405020304" pitchFamily="18" charset="0"/>
                <a:cs typeface="Times New Roman" panose="02020603050405020304" pitchFamily="18" charset="0"/>
              </a:rPr>
            </a:br>
            <a:r>
              <a:rPr lang="x-none" altLang="ru-RU" sz="2400" b="1" cap="none" dirty="0">
                <a:solidFill>
                  <a:schemeClr val="tx1"/>
                </a:solidFill>
                <a:effectLst/>
                <a:latin typeface="Times New Roman" panose="02020603050405020304" pitchFamily="18" charset="0"/>
                <a:cs typeface="Times New Roman" panose="02020603050405020304" pitchFamily="18" charset="0"/>
              </a:rPr>
              <a:t>C</a:t>
            </a:r>
            <a:r>
              <a:rPr lang="ro-RO" altLang="ru-RU" sz="2400" b="1" cap="none"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onsiliul Raional Cimişlia</a:t>
            </a:r>
            <a:r>
              <a:rPr lang="ru-RU" altLang="ru-RU" sz="2400" b="1" cap="none" dirty="0">
                <a:solidFill>
                  <a:schemeClr val="tx1"/>
                </a:solidFill>
                <a:effectLst/>
                <a:latin typeface="Times New Roman" panose="02020603050405020304" pitchFamily="18" charset="0"/>
                <a:cs typeface="Times New Roman" panose="02020603050405020304" pitchFamily="18" charset="0"/>
              </a:rPr>
              <a:t/>
            </a:r>
            <a:br>
              <a:rPr lang="ru-RU" altLang="ru-RU" sz="2400" b="1" cap="none" dirty="0">
                <a:solidFill>
                  <a:schemeClr val="tx1"/>
                </a:solidFill>
                <a:effectLst/>
                <a:latin typeface="Times New Roman" panose="02020603050405020304" pitchFamily="18" charset="0"/>
                <a:cs typeface="Times New Roman" panose="02020603050405020304" pitchFamily="18" charset="0"/>
              </a:rPr>
            </a:br>
            <a:r>
              <a:rPr lang="x-none" dirty="0"/>
              <a:t/>
            </a:r>
            <a:br>
              <a:rPr lang="x-none" dirty="0"/>
            </a:br>
            <a:r>
              <a:rPr lang="ro-MO" u="sng" dirty="0" smtClean="0">
                <a:solidFill>
                  <a:srgbClr val="FFC000"/>
                </a:solidFill>
              </a:rPr>
              <a:t>BUGET PENTRU CETĂȚENI</a:t>
            </a:r>
            <a:r>
              <a:rPr lang="x-none" dirty="0" smtClean="0"/>
              <a:t/>
            </a:r>
            <a:br>
              <a:rPr lang="x-none" dirty="0" smtClean="0"/>
            </a:br>
            <a:r>
              <a:rPr lang="ro-MO" dirty="0" smtClean="0"/>
              <a:t>Executarea </a:t>
            </a:r>
            <a:r>
              <a:rPr lang="en-US" dirty="0" err="1" smtClean="0"/>
              <a:t>bugetul</a:t>
            </a:r>
            <a:r>
              <a:rPr lang="ro-MO" dirty="0" smtClean="0"/>
              <a:t>ui</a:t>
            </a:r>
            <a:r>
              <a:rPr lang="en-US" dirty="0" smtClean="0"/>
              <a:t> </a:t>
            </a:r>
            <a:r>
              <a:rPr lang="ro-MO" dirty="0" smtClean="0"/>
              <a:t/>
            </a:r>
            <a:br>
              <a:rPr lang="ro-MO" dirty="0" smtClean="0"/>
            </a:br>
            <a:r>
              <a:rPr lang="en-US" dirty="0" err="1" smtClean="0"/>
              <a:t>raional</a:t>
            </a:r>
            <a:r>
              <a:rPr lang="en-US" dirty="0" smtClean="0"/>
              <a:t> </a:t>
            </a:r>
            <a:r>
              <a:rPr lang="ro-MO" dirty="0" smtClean="0"/>
              <a:t>la situația din 3</a:t>
            </a:r>
            <a:r>
              <a:rPr lang="en-US" dirty="0"/>
              <a:t>1</a:t>
            </a:r>
            <a:r>
              <a:rPr lang="ro-MO" dirty="0" smtClean="0"/>
              <a:t>.</a:t>
            </a:r>
            <a:r>
              <a:rPr lang="en-US" dirty="0" smtClean="0"/>
              <a:t>10</a:t>
            </a:r>
            <a:r>
              <a:rPr lang="ro-MO" dirty="0" smtClean="0"/>
              <a:t>.2020</a:t>
            </a:r>
            <a:endParaRPr lang="ru-RU" dirty="0"/>
          </a:p>
        </p:txBody>
      </p:sp>
      <p:sp>
        <p:nvSpPr>
          <p:cNvPr id="3" name="Подзаголовок 2"/>
          <p:cNvSpPr>
            <a:spLocks noGrp="1"/>
          </p:cNvSpPr>
          <p:nvPr>
            <p:ph type="subTitle" idx="1"/>
          </p:nvPr>
        </p:nvSpPr>
        <p:spPr>
          <a:xfrm>
            <a:off x="395536" y="4797152"/>
            <a:ext cx="8458200" cy="914400"/>
          </a:xfrm>
        </p:spPr>
        <p:txBody>
          <a:bodyPr>
            <a:normAutofit fontScale="70000" lnSpcReduction="20000"/>
          </a:bodyPr>
          <a:lstStyle/>
          <a:p>
            <a:endParaRPr lang="en-US" dirty="0" smtClean="0"/>
          </a:p>
          <a:p>
            <a:pPr algn="ctr"/>
            <a:endParaRPr lang="x-none" dirty="0" smtClean="0">
              <a:solidFill>
                <a:schemeClr val="tx1"/>
              </a:solidFill>
            </a:endParaRPr>
          </a:p>
          <a:p>
            <a:pPr algn="ctr"/>
            <a:r>
              <a:rPr lang="en-US" dirty="0" err="1" smtClean="0">
                <a:solidFill>
                  <a:schemeClr val="tx1"/>
                </a:solidFill>
              </a:rPr>
              <a:t>Cimi</a:t>
            </a:r>
            <a:r>
              <a:rPr lang="ro-MO" dirty="0" smtClean="0">
                <a:solidFill>
                  <a:schemeClr val="tx1"/>
                </a:solidFill>
              </a:rPr>
              <a:t>șlia 2020</a:t>
            </a:r>
          </a:p>
          <a:p>
            <a:endParaRPr lang="ru-RU" dirty="0"/>
          </a:p>
        </p:txBody>
      </p:sp>
      <p:pic>
        <p:nvPicPr>
          <p:cNvPr id="4" name="Рисунок 4" descr="Безымянный"/>
          <p:cNvPicPr>
            <a:picLocks noChangeAspect="1" noChangeArrowheads="1"/>
          </p:cNvPicPr>
          <p:nvPr/>
        </p:nvPicPr>
        <p:blipFill>
          <a:blip r:embed="rId3" cstate="print">
            <a:extLst>
              <a:ext uri="{28A0092B-C50C-407E-A947-70E740481C1C}">
                <a14:useLocalDpi xmlns:a14="http://schemas.microsoft.com/office/drawing/2010/main" val="0"/>
              </a:ext>
            </a:extLst>
          </a:blip>
          <a:srcRect l="37500" t="14999" b="17500"/>
          <a:stretch>
            <a:fillRect/>
          </a:stretch>
        </p:blipFill>
        <p:spPr bwMode="auto">
          <a:xfrm>
            <a:off x="479069" y="428153"/>
            <a:ext cx="1028700" cy="840607"/>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descr="Безымянный"/>
          <p:cNvPicPr>
            <a:picLocks noChangeAspect="1" noChangeArrowheads="1"/>
          </p:cNvPicPr>
          <p:nvPr/>
        </p:nvPicPr>
        <p:blipFill>
          <a:blip r:embed="rId4" cstate="print">
            <a:extLst>
              <a:ext uri="{28A0092B-C50C-407E-A947-70E740481C1C}">
                <a14:useLocalDpi xmlns:a14="http://schemas.microsoft.com/office/drawing/2010/main" val="0"/>
              </a:ext>
            </a:extLst>
          </a:blip>
          <a:srcRect l="37500" t="14999" b="17500"/>
          <a:stretch>
            <a:fillRect/>
          </a:stretch>
        </p:blipFill>
        <p:spPr bwMode="auto">
          <a:xfrm>
            <a:off x="479069" y="428153"/>
            <a:ext cx="1028700" cy="885825"/>
          </a:xfrm>
          <a:prstGeom prst="rect">
            <a:avLst/>
          </a:prstGeom>
          <a:noFill/>
          <a:extLst>
            <a:ext uri="{909E8E84-426E-40DD-AFC4-6F175D3DCCD1}">
              <a14:hiddenFill xmlns:a14="http://schemas.microsoft.com/office/drawing/2010/main">
                <a:solidFill>
                  <a:srgbClr val="FFFFFF"/>
                </a:solidFill>
              </a14:hiddenFill>
            </a:ext>
          </a:extLst>
        </p:spPr>
      </p:pic>
      <p:pic>
        <p:nvPicPr>
          <p:cNvPr id="6" name="Рисунок 3" descr="Пригласительное2"/>
          <p:cNvPicPr>
            <a:picLocks noChangeAspect="1" noChangeArrowheads="1"/>
          </p:cNvPicPr>
          <p:nvPr/>
        </p:nvPicPr>
        <p:blipFill>
          <a:blip r:embed="rId5" cstate="print">
            <a:lum bright="-6000" contrast="12000"/>
            <a:extLst>
              <a:ext uri="{28A0092B-C50C-407E-A947-70E740481C1C}">
                <a14:useLocalDpi xmlns:a14="http://schemas.microsoft.com/office/drawing/2010/main" val="0"/>
              </a:ext>
            </a:extLst>
          </a:blip>
          <a:srcRect l="10606" t="16667" r="75757" b="39999"/>
          <a:stretch>
            <a:fillRect/>
          </a:stretch>
        </p:blipFill>
        <p:spPr bwMode="auto">
          <a:xfrm>
            <a:off x="8033978" y="449262"/>
            <a:ext cx="747713" cy="9017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4109189530"/>
              </p:ext>
            </p:extLst>
          </p:nvPr>
        </p:nvGraphicFramePr>
        <p:xfrm>
          <a:off x="0" y="0"/>
          <a:ext cx="9144000" cy="6858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857232"/>
          </a:xfrm>
        </p:spPr>
        <p:txBody>
          <a:bodyPr>
            <a:normAutofit/>
          </a:bodyPr>
          <a:lstStyle/>
          <a:p>
            <a:pPr algn="ctr"/>
            <a:r>
              <a:rPr lang="ro-MO" sz="4800" b="1" dirty="0" smtClean="0">
                <a:solidFill>
                  <a:schemeClr val="tx1"/>
                </a:solidFill>
                <a:latin typeface="Times New Roman" pitchFamily="18" charset="0"/>
                <a:cs typeface="Times New Roman" pitchFamily="18" charset="0"/>
              </a:rPr>
              <a:t>CHELTUIELI DE PERSONAL</a:t>
            </a:r>
            <a:endParaRPr lang="ru-RU" sz="4800" b="1" dirty="0">
              <a:solidFill>
                <a:schemeClr val="tx1"/>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475685642"/>
              </p:ext>
            </p:extLst>
          </p:nvPr>
        </p:nvGraphicFramePr>
        <p:xfrm>
          <a:off x="142845" y="908722"/>
          <a:ext cx="8858312" cy="5260778"/>
        </p:xfrm>
        <a:graphic>
          <a:graphicData uri="http://schemas.openxmlformats.org/drawingml/2006/table">
            <a:tbl>
              <a:tblPr firstRow="1" bandRow="1">
                <a:tableStyleId>{5C22544A-7EE6-4342-B048-85BDC9FD1C3A}</a:tableStyleId>
              </a:tblPr>
              <a:tblGrid>
                <a:gridCol w="3266518">
                  <a:extLst>
                    <a:ext uri="{9D8B030D-6E8A-4147-A177-3AD203B41FA5}">
                      <a16:colId xmlns:a16="http://schemas.microsoft.com/office/drawing/2014/main" val="20000"/>
                    </a:ext>
                  </a:extLst>
                </a:gridCol>
                <a:gridCol w="542564">
                  <a:extLst>
                    <a:ext uri="{9D8B030D-6E8A-4147-A177-3AD203B41FA5}">
                      <a16:colId xmlns:a16="http://schemas.microsoft.com/office/drawing/2014/main" val="20001"/>
                    </a:ext>
                  </a:extLst>
                </a:gridCol>
                <a:gridCol w="1317656">
                  <a:extLst>
                    <a:ext uri="{9D8B030D-6E8A-4147-A177-3AD203B41FA5}">
                      <a16:colId xmlns:a16="http://schemas.microsoft.com/office/drawing/2014/main" val="20002"/>
                    </a:ext>
                  </a:extLst>
                </a:gridCol>
                <a:gridCol w="1395165">
                  <a:extLst>
                    <a:ext uri="{9D8B030D-6E8A-4147-A177-3AD203B41FA5}">
                      <a16:colId xmlns:a16="http://schemas.microsoft.com/office/drawing/2014/main" val="20003"/>
                    </a:ext>
                  </a:extLst>
                </a:gridCol>
                <a:gridCol w="1291628">
                  <a:extLst>
                    <a:ext uri="{9D8B030D-6E8A-4147-A177-3AD203B41FA5}">
                      <a16:colId xmlns:a16="http://schemas.microsoft.com/office/drawing/2014/main" val="20004"/>
                    </a:ext>
                  </a:extLst>
                </a:gridCol>
                <a:gridCol w="1044781">
                  <a:extLst>
                    <a:ext uri="{9D8B030D-6E8A-4147-A177-3AD203B41FA5}">
                      <a16:colId xmlns:a16="http://schemas.microsoft.com/office/drawing/2014/main" val="20005"/>
                    </a:ext>
                  </a:extLst>
                </a:gridCol>
              </a:tblGrid>
              <a:tr h="1370746">
                <a:tc>
                  <a:txBody>
                    <a:bodyPr/>
                    <a:lstStyle/>
                    <a:p>
                      <a:pPr algn="ctr"/>
                      <a:endParaRPr kumimoji="0" lang="ro-MO" sz="1600" b="1" kern="1200" dirty="0" smtClean="0">
                        <a:solidFill>
                          <a:schemeClr val="tx1"/>
                        </a:solidFill>
                        <a:latin typeface="Times New Roman" pitchFamily="18" charset="0"/>
                        <a:ea typeface="+mn-ea"/>
                        <a:cs typeface="Times New Roman" pitchFamily="18" charset="0"/>
                      </a:endParaRPr>
                    </a:p>
                    <a:p>
                      <a:pPr algn="ctr"/>
                      <a:r>
                        <a:rPr kumimoji="0" lang="ru-RU" sz="3600" b="1" kern="1200" dirty="0" err="1" smtClean="0">
                          <a:solidFill>
                            <a:schemeClr val="tx1"/>
                          </a:solidFill>
                          <a:latin typeface="Times New Roman" pitchFamily="18" charset="0"/>
                          <a:ea typeface="+mn-ea"/>
                          <a:cs typeface="Times New Roman" pitchFamily="18" charset="0"/>
                        </a:rPr>
                        <a:t>Denumirea</a:t>
                      </a:r>
                      <a:endParaRPr lang="ru-RU" sz="3600" dirty="0">
                        <a:solidFill>
                          <a:schemeClr val="tx1"/>
                        </a:solidFill>
                        <a:latin typeface="Times New Roman" pitchFamily="18" charset="0"/>
                        <a:cs typeface="Times New Roman" pitchFamily="18" charset="0"/>
                      </a:endParaRPr>
                    </a:p>
                  </a:txBody>
                  <a:tcPr/>
                </a:tc>
                <a:tc>
                  <a:txBody>
                    <a:bodyPr/>
                    <a:lstStyle/>
                    <a:p>
                      <a:pPr algn="ctr">
                        <a:lnSpc>
                          <a:spcPct val="107000"/>
                        </a:lnSpc>
                        <a:spcAft>
                          <a:spcPts val="0"/>
                        </a:spcAft>
                      </a:pPr>
                      <a:r>
                        <a:rPr lang="ru-RU" sz="1400" b="1" dirty="0" smtClean="0">
                          <a:solidFill>
                            <a:srgbClr val="000000"/>
                          </a:solidFill>
                          <a:latin typeface="Times New Roman"/>
                          <a:ea typeface="Times New Roman"/>
                        </a:rPr>
                        <a:t>F1-F3</a:t>
                      </a:r>
                      <a:endParaRPr lang="ru-RU" sz="1400" dirty="0">
                        <a:latin typeface="Times New Roman"/>
                        <a:ea typeface="Times New Roman"/>
                      </a:endParaRPr>
                    </a:p>
                  </a:txBody>
                  <a:tcPr marL="68580" marR="68580" marT="0" marB="0" anchor="ctr"/>
                </a:tc>
                <a:tc>
                  <a:txBody>
                    <a:bodyPr/>
                    <a:lstStyle/>
                    <a:p>
                      <a:pPr algn="ctr"/>
                      <a:endParaRPr kumimoji="0" lang="ro-MO" sz="2200" b="1" kern="1200" smtClean="0">
                        <a:solidFill>
                          <a:schemeClr val="tx1"/>
                        </a:solidFill>
                        <a:latin typeface="Times New Roman" pitchFamily="18" charset="0"/>
                        <a:ea typeface="+mn-ea"/>
                        <a:cs typeface="Times New Roman" pitchFamily="18" charset="0"/>
                      </a:endParaRPr>
                    </a:p>
                    <a:p>
                      <a:pPr algn="ctr"/>
                      <a:r>
                        <a:rPr kumimoji="0" lang="ru-RU" sz="2200" b="1" kern="1200" smtClean="0">
                          <a:solidFill>
                            <a:schemeClr val="tx1"/>
                          </a:solidFill>
                          <a:latin typeface="Times New Roman" pitchFamily="18" charset="0"/>
                          <a:ea typeface="+mn-ea"/>
                          <a:cs typeface="Times New Roman" pitchFamily="18" charset="0"/>
                        </a:rPr>
                        <a:t>Aprobat</a:t>
                      </a:r>
                      <a:endParaRPr lang="ru-RU" sz="2200" dirty="0">
                        <a:solidFill>
                          <a:schemeClr val="tx1"/>
                        </a:solidFill>
                        <a:latin typeface="Times New Roman" pitchFamily="18" charset="0"/>
                        <a:cs typeface="Times New Roman" pitchFamily="18" charset="0"/>
                      </a:endParaRPr>
                    </a:p>
                  </a:txBody>
                  <a:tcPr/>
                </a:tc>
                <a:tc>
                  <a:txBody>
                    <a:bodyPr/>
                    <a:lstStyle/>
                    <a:p>
                      <a:pPr algn="ctr"/>
                      <a:endParaRPr kumimoji="0" lang="ro-MO" sz="2000" b="1" kern="1200" dirty="0" smtClean="0">
                        <a:solidFill>
                          <a:schemeClr val="tx1"/>
                        </a:solidFill>
                        <a:latin typeface="Times New Roman" pitchFamily="18" charset="0"/>
                        <a:ea typeface="+mn-ea"/>
                        <a:cs typeface="Times New Roman" pitchFamily="18" charset="0"/>
                      </a:endParaRPr>
                    </a:p>
                    <a:p>
                      <a:pPr algn="ctr"/>
                      <a:r>
                        <a:rPr kumimoji="0" lang="ru-RU" sz="2000" b="1" kern="1200" dirty="0" err="1" smtClean="0">
                          <a:solidFill>
                            <a:schemeClr val="tx1"/>
                          </a:solidFill>
                          <a:latin typeface="Times New Roman" pitchFamily="18" charset="0"/>
                          <a:ea typeface="+mn-ea"/>
                          <a:cs typeface="Times New Roman" pitchFamily="18" charset="0"/>
                        </a:rPr>
                        <a:t>Precizat</a:t>
                      </a:r>
                      <a:endParaRPr lang="ru-RU" sz="2000" dirty="0">
                        <a:solidFill>
                          <a:schemeClr val="tx1"/>
                        </a:solidFill>
                        <a:latin typeface="Times New Roman" pitchFamily="18" charset="0"/>
                        <a:cs typeface="Times New Roman" pitchFamily="18" charset="0"/>
                      </a:endParaRPr>
                    </a:p>
                  </a:txBody>
                  <a:tcPr/>
                </a:tc>
                <a:tc>
                  <a:txBody>
                    <a:bodyPr/>
                    <a:lstStyle/>
                    <a:p>
                      <a:pPr algn="ctr"/>
                      <a:endParaRPr kumimoji="0" lang="ro-MO" sz="2000" b="1" kern="1200" smtClean="0">
                        <a:solidFill>
                          <a:schemeClr val="tx1"/>
                        </a:solidFill>
                        <a:latin typeface="Times New Roman" pitchFamily="18" charset="0"/>
                        <a:ea typeface="+mn-ea"/>
                        <a:cs typeface="Times New Roman" pitchFamily="18" charset="0"/>
                      </a:endParaRPr>
                    </a:p>
                    <a:p>
                      <a:pPr algn="ctr"/>
                      <a:r>
                        <a:rPr kumimoji="0" lang="ru-RU" sz="2000" b="1" kern="1200" smtClean="0">
                          <a:solidFill>
                            <a:schemeClr val="tx1"/>
                          </a:solidFill>
                          <a:latin typeface="Times New Roman" pitchFamily="18" charset="0"/>
                          <a:ea typeface="+mn-ea"/>
                          <a:cs typeface="Times New Roman" pitchFamily="18" charset="0"/>
                        </a:rPr>
                        <a:t>Executat</a:t>
                      </a:r>
                      <a:endParaRPr lang="ru-RU" sz="2000" dirty="0">
                        <a:solidFill>
                          <a:schemeClr val="tx1"/>
                        </a:solidFill>
                        <a:latin typeface="Times New Roman" pitchFamily="18" charset="0"/>
                        <a:cs typeface="Times New Roman" pitchFamily="18" charset="0"/>
                      </a:endParaRPr>
                    </a:p>
                  </a:txBody>
                  <a:tcPr/>
                </a:tc>
                <a:tc>
                  <a:txBody>
                    <a:bodyPr/>
                    <a:lstStyle/>
                    <a:p>
                      <a:pPr algn="ctr"/>
                      <a:endParaRPr kumimoji="0" lang="ro-MO" sz="2000" b="1" kern="1200" dirty="0" smtClean="0">
                        <a:solidFill>
                          <a:schemeClr val="tx1"/>
                        </a:solidFill>
                        <a:latin typeface="Times New Roman" pitchFamily="18" charset="0"/>
                        <a:ea typeface="+mn-ea"/>
                        <a:cs typeface="Times New Roman" pitchFamily="18" charset="0"/>
                      </a:endParaRPr>
                    </a:p>
                    <a:p>
                      <a:pPr algn="ctr">
                        <a:lnSpc>
                          <a:spcPct val="107000"/>
                        </a:lnSpc>
                        <a:spcAft>
                          <a:spcPts val="0"/>
                        </a:spcAft>
                      </a:pPr>
                      <a:r>
                        <a:rPr lang="ru-RU" sz="1400" b="1" dirty="0" err="1" smtClean="0">
                          <a:solidFill>
                            <a:srgbClr val="000000"/>
                          </a:solidFill>
                          <a:latin typeface="Times New Roman"/>
                          <a:ea typeface="Times New Roman"/>
                        </a:rPr>
                        <a:t>Ponderea</a:t>
                      </a:r>
                      <a:r>
                        <a:rPr lang="ru-RU" sz="1400" b="1" dirty="0" smtClean="0">
                          <a:solidFill>
                            <a:srgbClr val="000000"/>
                          </a:solidFill>
                          <a:latin typeface="Times New Roman"/>
                          <a:ea typeface="Times New Roman"/>
                        </a:rPr>
                        <a:t> </a:t>
                      </a:r>
                      <a:r>
                        <a:rPr lang="ro-MO" sz="1400" b="1" dirty="0" smtClean="0">
                          <a:solidFill>
                            <a:srgbClr val="000000"/>
                          </a:solidFill>
                          <a:latin typeface="Times New Roman"/>
                          <a:ea typeface="Times New Roman"/>
                        </a:rPr>
                        <a:t>e</a:t>
                      </a:r>
                      <a:r>
                        <a:rPr lang="ru-RU" sz="1400" b="1" dirty="0" err="1" smtClean="0">
                          <a:solidFill>
                            <a:srgbClr val="000000"/>
                          </a:solidFill>
                          <a:latin typeface="Times New Roman"/>
                          <a:ea typeface="Times New Roman"/>
                        </a:rPr>
                        <a:t>xecutat</a:t>
                      </a:r>
                      <a:r>
                        <a:rPr lang="ru-RU" sz="1400" b="1" dirty="0" smtClean="0">
                          <a:solidFill>
                            <a:srgbClr val="000000"/>
                          </a:solidFill>
                          <a:latin typeface="Times New Roman"/>
                          <a:ea typeface="Times New Roman"/>
                        </a:rPr>
                        <a:t> </a:t>
                      </a:r>
                      <a:r>
                        <a:rPr lang="ru-RU" sz="1400" b="1" dirty="0" err="1" smtClean="0">
                          <a:solidFill>
                            <a:srgbClr val="000000"/>
                          </a:solidFill>
                          <a:latin typeface="Times New Roman"/>
                          <a:ea typeface="Times New Roman"/>
                        </a:rPr>
                        <a:t>din</a:t>
                      </a:r>
                      <a:r>
                        <a:rPr lang="ru-RU" sz="1400" b="1" dirty="0" smtClean="0">
                          <a:solidFill>
                            <a:srgbClr val="000000"/>
                          </a:solidFill>
                          <a:latin typeface="Times New Roman"/>
                          <a:ea typeface="Times New Roman"/>
                        </a:rPr>
                        <a:t> </a:t>
                      </a:r>
                      <a:r>
                        <a:rPr lang="ru-RU" sz="1400" b="1" dirty="0" err="1" smtClean="0">
                          <a:solidFill>
                            <a:srgbClr val="000000"/>
                          </a:solidFill>
                          <a:latin typeface="Times New Roman"/>
                          <a:ea typeface="Times New Roman"/>
                        </a:rPr>
                        <a:t>total</a:t>
                      </a:r>
                      <a:r>
                        <a:rPr lang="ru-RU" sz="1400" b="1" dirty="0" smtClean="0">
                          <a:solidFill>
                            <a:srgbClr val="000000"/>
                          </a:solidFill>
                          <a:latin typeface="Times New Roman"/>
                          <a:ea typeface="Times New Roman"/>
                        </a:rPr>
                        <a:t> %</a:t>
                      </a:r>
                      <a:endParaRPr lang="ru-RU" sz="1400" dirty="0">
                        <a:latin typeface="Times New Roman"/>
                        <a:ea typeface="Times New Roman"/>
                      </a:endParaRPr>
                    </a:p>
                  </a:txBody>
                  <a:tcPr/>
                </a:tc>
                <a:extLst>
                  <a:ext uri="{0D108BD9-81ED-4DB2-BD59-A6C34878D82A}">
                    <a16:rowId xmlns:a16="http://schemas.microsoft.com/office/drawing/2014/main" val="10000"/>
                  </a:ext>
                </a:extLst>
              </a:tr>
              <a:tr h="445016">
                <a:tc>
                  <a:txBody>
                    <a:bodyPr/>
                    <a:lstStyle/>
                    <a:p>
                      <a:pPr algn="ctr"/>
                      <a:r>
                        <a:rPr lang="ro-MO" sz="2000" b="1" dirty="0" smtClean="0">
                          <a:latin typeface="Times New Roman" pitchFamily="18" charset="0"/>
                          <a:cs typeface="Times New Roman" pitchFamily="18" charset="0"/>
                        </a:rPr>
                        <a:t>TOTAL</a:t>
                      </a:r>
                      <a:endParaRPr lang="ru-RU" sz="2000" b="1" dirty="0">
                        <a:latin typeface="Times New Roman" pitchFamily="18" charset="0"/>
                        <a:cs typeface="Times New Roman" pitchFamily="18" charset="0"/>
                      </a:endParaRPr>
                    </a:p>
                  </a:txBody>
                  <a:tcPr anchor="ctr"/>
                </a:tc>
                <a:tc>
                  <a:txBody>
                    <a:bodyPr/>
                    <a:lstStyle/>
                    <a:p>
                      <a:pPr>
                        <a:lnSpc>
                          <a:spcPct val="107000"/>
                        </a:lnSpc>
                        <a:spcAft>
                          <a:spcPts val="0"/>
                        </a:spcAft>
                      </a:pPr>
                      <a:r>
                        <a:rPr lang="ru-RU" sz="2000" b="1">
                          <a:solidFill>
                            <a:srgbClr val="000000"/>
                          </a:solidFill>
                          <a:latin typeface="Times New Roman" pitchFamily="18" charset="0"/>
                          <a:ea typeface="Times New Roman"/>
                          <a:cs typeface="Times New Roman" pitchFamily="18" charset="0"/>
                        </a:rPr>
                        <a:t> </a:t>
                      </a:r>
                      <a:endParaRPr lang="ru-RU" sz="2000" b="1">
                        <a:latin typeface="Times New Roman" pitchFamily="18" charset="0"/>
                        <a:ea typeface="Times New Roman"/>
                        <a:cs typeface="Times New Roman" pitchFamily="18" charset="0"/>
                      </a:endParaRPr>
                    </a:p>
                  </a:txBody>
                  <a:tcPr marL="68580" marR="68580" marT="0" marB="0" anchor="ctr"/>
                </a:tc>
                <a:tc>
                  <a:txBody>
                    <a:bodyPr/>
                    <a:lstStyle/>
                    <a:p>
                      <a:pPr algn="r" fontAlgn="b"/>
                      <a:r>
                        <a:rPr lang="ru-RU" sz="2000" b="1" i="0" u="none" strike="noStrike" dirty="0">
                          <a:solidFill>
                            <a:srgbClr val="000000"/>
                          </a:solidFill>
                          <a:latin typeface="times new roman"/>
                        </a:rPr>
                        <a:t>98 404,90</a:t>
                      </a:r>
                    </a:p>
                  </a:txBody>
                  <a:tcPr marL="9525" marR="9525" marT="9525" marB="0" anchor="ctr"/>
                </a:tc>
                <a:tc>
                  <a:txBody>
                    <a:bodyPr/>
                    <a:lstStyle/>
                    <a:p>
                      <a:pPr algn="r" fontAlgn="b"/>
                      <a:r>
                        <a:rPr lang="ru-RU" sz="2000" b="1" i="0" u="none" strike="noStrike" dirty="0" smtClean="0">
                          <a:solidFill>
                            <a:srgbClr val="000000"/>
                          </a:solidFill>
                          <a:effectLst/>
                          <a:latin typeface="times new roman" panose="02020603050405020304" pitchFamily="18" charset="0"/>
                        </a:rPr>
                        <a:t>9</a:t>
                      </a:r>
                      <a:r>
                        <a:rPr lang="en-US" sz="2000" b="1" i="0" u="none" strike="noStrike" dirty="0" smtClean="0">
                          <a:solidFill>
                            <a:srgbClr val="000000"/>
                          </a:solidFill>
                          <a:effectLst/>
                          <a:latin typeface="times new roman" panose="02020603050405020304" pitchFamily="18" charset="0"/>
                        </a:rPr>
                        <a:t>8</a:t>
                      </a:r>
                      <a:r>
                        <a:rPr lang="en-US" sz="2000" b="1" i="0" u="none" strike="noStrike" baseline="0" dirty="0" smtClean="0">
                          <a:solidFill>
                            <a:srgbClr val="000000"/>
                          </a:solidFill>
                          <a:effectLst/>
                          <a:latin typeface="times new roman" panose="02020603050405020304" pitchFamily="18" charset="0"/>
                        </a:rPr>
                        <a:t> 875,42</a:t>
                      </a:r>
                      <a:endParaRPr lang="ru-RU" sz="2000" b="1"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1" i="0" u="none" strike="noStrike" dirty="0" smtClean="0">
                          <a:solidFill>
                            <a:srgbClr val="000000"/>
                          </a:solidFill>
                          <a:effectLst/>
                          <a:latin typeface="times new roman" panose="02020603050405020304" pitchFamily="18" charset="0"/>
                        </a:rPr>
                        <a:t>75620,98</a:t>
                      </a:r>
                      <a:endParaRPr lang="ru-RU" sz="2000" b="1"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ru-RU" sz="2000" b="1" i="0" u="none" strike="noStrike" dirty="0">
                          <a:solidFill>
                            <a:srgbClr val="000000"/>
                          </a:solidFill>
                          <a:effectLst/>
                          <a:latin typeface="times new roman" panose="02020603050405020304" pitchFamily="18" charset="0"/>
                        </a:rPr>
                        <a:t>100,0</a:t>
                      </a:r>
                    </a:p>
                  </a:txBody>
                  <a:tcPr marL="9525" marR="9525" marT="9525" marB="0" anchor="ctr"/>
                </a:tc>
                <a:extLst>
                  <a:ext uri="{0D108BD9-81ED-4DB2-BD59-A6C34878D82A}">
                    <a16:rowId xmlns:a16="http://schemas.microsoft.com/office/drawing/2014/main" val="10001"/>
                  </a:ext>
                </a:extLst>
              </a:tr>
              <a:tr h="673080">
                <a:tc>
                  <a:txBody>
                    <a:bodyPr/>
                    <a:lstStyle/>
                    <a:p>
                      <a:pPr>
                        <a:lnSpc>
                          <a:spcPct val="100000"/>
                        </a:lnSpc>
                        <a:spcAft>
                          <a:spcPts val="0"/>
                        </a:spcAft>
                      </a:pPr>
                      <a:r>
                        <a:rPr lang="en-US" sz="2000" dirty="0" err="1">
                          <a:solidFill>
                            <a:srgbClr val="000000"/>
                          </a:solidFill>
                          <a:latin typeface="Times New Roman" pitchFamily="18" charset="0"/>
                          <a:ea typeface="Times New Roman"/>
                          <a:cs typeface="Times New Roman" pitchFamily="18" charset="0"/>
                        </a:rPr>
                        <a:t>Servicii</a:t>
                      </a:r>
                      <a:r>
                        <a:rPr lang="en-US" sz="2000" dirty="0">
                          <a:solidFill>
                            <a:srgbClr val="000000"/>
                          </a:solidFill>
                          <a:latin typeface="Times New Roman" pitchFamily="18" charset="0"/>
                          <a:ea typeface="Times New Roman"/>
                          <a:cs typeface="Times New Roman" pitchFamily="18" charset="0"/>
                        </a:rPr>
                        <a:t> de stat cu </a:t>
                      </a:r>
                      <a:r>
                        <a:rPr lang="en-US" sz="2000" dirty="0" err="1">
                          <a:solidFill>
                            <a:srgbClr val="000000"/>
                          </a:solidFill>
                          <a:latin typeface="Times New Roman" pitchFamily="18" charset="0"/>
                          <a:ea typeface="Times New Roman"/>
                          <a:cs typeface="Times New Roman" pitchFamily="18" charset="0"/>
                        </a:rPr>
                        <a:t>destinatie</a:t>
                      </a:r>
                      <a:r>
                        <a:rPr lang="en-US" sz="2000" dirty="0">
                          <a:solidFill>
                            <a:srgbClr val="000000"/>
                          </a:solidFill>
                          <a:latin typeface="Times New Roman" pitchFamily="18" charset="0"/>
                          <a:ea typeface="Times New Roman"/>
                          <a:cs typeface="Times New Roman" pitchFamily="18" charset="0"/>
                        </a:rPr>
                        <a:t> </a:t>
                      </a:r>
                      <a:r>
                        <a:rPr lang="en-US" sz="2000" dirty="0" err="1">
                          <a:solidFill>
                            <a:srgbClr val="000000"/>
                          </a:solidFill>
                          <a:latin typeface="Times New Roman" pitchFamily="18" charset="0"/>
                          <a:ea typeface="Times New Roman"/>
                          <a:cs typeface="Times New Roman" pitchFamily="18" charset="0"/>
                        </a:rPr>
                        <a:t>generala</a:t>
                      </a:r>
                      <a:r>
                        <a:rPr lang="en-US" sz="2000" dirty="0">
                          <a:solidFill>
                            <a:srgbClr val="000000"/>
                          </a:solidFill>
                          <a:latin typeface="Times New Roman" pitchFamily="18" charset="0"/>
                          <a:ea typeface="Times New Roman"/>
                          <a:cs typeface="Times New Roman" pitchFamily="18" charset="0"/>
                        </a:rPr>
                        <a:t> </a:t>
                      </a:r>
                      <a:endParaRPr lang="ru-RU" sz="2000" dirty="0">
                        <a:latin typeface="Times New Roman" pitchFamily="18" charset="0"/>
                        <a:ea typeface="Times New Roman"/>
                        <a:cs typeface="Times New Roman" pitchFamily="18" charset="0"/>
                      </a:endParaRPr>
                    </a:p>
                  </a:txBody>
                  <a:tcPr marL="68580" marR="68580" marT="0" marB="0" anchor="ctr"/>
                </a:tc>
                <a:tc>
                  <a:txBody>
                    <a:bodyPr/>
                    <a:lstStyle/>
                    <a:p>
                      <a:pPr algn="ctr">
                        <a:lnSpc>
                          <a:spcPct val="100000"/>
                        </a:lnSpc>
                        <a:spcAft>
                          <a:spcPts val="0"/>
                        </a:spcAft>
                      </a:pPr>
                      <a:r>
                        <a:rPr lang="ru-RU" sz="2000" dirty="0">
                          <a:solidFill>
                            <a:srgbClr val="000000"/>
                          </a:solidFill>
                          <a:latin typeface="Times New Roman" pitchFamily="18" charset="0"/>
                          <a:ea typeface="Times New Roman"/>
                          <a:cs typeface="Times New Roman" pitchFamily="18" charset="0"/>
                        </a:rPr>
                        <a:t>01</a:t>
                      </a:r>
                      <a:endParaRPr lang="ru-RU" sz="2000" dirty="0">
                        <a:latin typeface="Times New Roman" pitchFamily="18" charset="0"/>
                        <a:ea typeface="Times New Roman"/>
                        <a:cs typeface="Times New Roman" pitchFamily="18" charset="0"/>
                      </a:endParaRPr>
                    </a:p>
                  </a:txBody>
                  <a:tcPr marL="68580" marR="68580" marT="0" marB="0" anchor="ctr"/>
                </a:tc>
                <a:tc>
                  <a:txBody>
                    <a:bodyPr/>
                    <a:lstStyle/>
                    <a:p>
                      <a:pPr algn="r" fontAlgn="b"/>
                      <a:r>
                        <a:rPr lang="ru-RU" sz="2000" b="0" i="0" u="none" strike="noStrike" dirty="0">
                          <a:solidFill>
                            <a:srgbClr val="000000"/>
                          </a:solidFill>
                          <a:latin typeface="times new roman"/>
                        </a:rPr>
                        <a:t>4 638,80</a:t>
                      </a: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4 611,5</a:t>
                      </a: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3 289,82</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ru-RU" sz="2000" b="0" i="0" u="none" strike="noStrike" dirty="0" smtClean="0">
                          <a:solidFill>
                            <a:srgbClr val="000000"/>
                          </a:solidFill>
                          <a:effectLst/>
                          <a:latin typeface="times new roman" panose="02020603050405020304" pitchFamily="18" charset="0"/>
                        </a:rPr>
                        <a:t>4,</a:t>
                      </a:r>
                      <a:r>
                        <a:rPr lang="en-US" sz="2000" b="0" i="0" u="none" strike="noStrike" dirty="0" smtClean="0">
                          <a:solidFill>
                            <a:srgbClr val="000000"/>
                          </a:solidFill>
                          <a:effectLst/>
                          <a:latin typeface="times new roman" panose="02020603050405020304" pitchFamily="18" charset="0"/>
                        </a:rPr>
                        <a:t>4</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2"/>
                  </a:ext>
                </a:extLst>
              </a:tr>
              <a:tr h="897439">
                <a:tc>
                  <a:txBody>
                    <a:bodyPr/>
                    <a:lstStyle/>
                    <a:p>
                      <a:pPr>
                        <a:lnSpc>
                          <a:spcPct val="100000"/>
                        </a:lnSpc>
                        <a:spcAft>
                          <a:spcPts val="0"/>
                        </a:spcAft>
                      </a:pPr>
                      <a:r>
                        <a:rPr lang="ru-RU" sz="2000" dirty="0" err="1">
                          <a:solidFill>
                            <a:srgbClr val="000000"/>
                          </a:solidFill>
                          <a:latin typeface="Times New Roman" pitchFamily="18" charset="0"/>
                          <a:ea typeface="Times New Roman"/>
                          <a:cs typeface="Times New Roman" pitchFamily="18" charset="0"/>
                        </a:rPr>
                        <a:t>Servicii</a:t>
                      </a:r>
                      <a:r>
                        <a:rPr lang="ru-RU" sz="2000" dirty="0">
                          <a:solidFill>
                            <a:srgbClr val="000000"/>
                          </a:solidFill>
                          <a:latin typeface="Times New Roman" pitchFamily="18" charset="0"/>
                          <a:ea typeface="Times New Roman"/>
                          <a:cs typeface="Times New Roman" pitchFamily="18" charset="0"/>
                        </a:rPr>
                        <a:t> </a:t>
                      </a:r>
                      <a:r>
                        <a:rPr lang="ru-RU" sz="2000" dirty="0" err="1">
                          <a:solidFill>
                            <a:srgbClr val="000000"/>
                          </a:solidFill>
                          <a:latin typeface="Times New Roman" pitchFamily="18" charset="0"/>
                          <a:ea typeface="Times New Roman"/>
                          <a:cs typeface="Times New Roman" pitchFamily="18" charset="0"/>
                        </a:rPr>
                        <a:t>in</a:t>
                      </a:r>
                      <a:r>
                        <a:rPr lang="ru-RU" sz="2000" dirty="0">
                          <a:solidFill>
                            <a:srgbClr val="000000"/>
                          </a:solidFill>
                          <a:latin typeface="Times New Roman" pitchFamily="18" charset="0"/>
                          <a:ea typeface="Times New Roman"/>
                          <a:cs typeface="Times New Roman" pitchFamily="18" charset="0"/>
                        </a:rPr>
                        <a:t> </a:t>
                      </a:r>
                      <a:r>
                        <a:rPr lang="ru-RU" sz="2000" dirty="0" err="1">
                          <a:solidFill>
                            <a:srgbClr val="000000"/>
                          </a:solidFill>
                          <a:latin typeface="Times New Roman" pitchFamily="18" charset="0"/>
                          <a:ea typeface="Times New Roman"/>
                          <a:cs typeface="Times New Roman" pitchFamily="18" charset="0"/>
                        </a:rPr>
                        <a:t>domeniul</a:t>
                      </a:r>
                      <a:r>
                        <a:rPr lang="ru-RU" sz="2000" dirty="0">
                          <a:solidFill>
                            <a:srgbClr val="000000"/>
                          </a:solidFill>
                          <a:latin typeface="Times New Roman" pitchFamily="18" charset="0"/>
                          <a:ea typeface="Times New Roman"/>
                          <a:cs typeface="Times New Roman" pitchFamily="18" charset="0"/>
                        </a:rPr>
                        <a:t> </a:t>
                      </a:r>
                      <a:r>
                        <a:rPr lang="ru-RU" sz="2000" dirty="0" err="1">
                          <a:solidFill>
                            <a:srgbClr val="000000"/>
                          </a:solidFill>
                          <a:latin typeface="Times New Roman" pitchFamily="18" charset="0"/>
                          <a:ea typeface="Times New Roman"/>
                          <a:cs typeface="Times New Roman" pitchFamily="18" charset="0"/>
                        </a:rPr>
                        <a:t>economiei</a:t>
                      </a:r>
                      <a:r>
                        <a:rPr lang="ru-RU" sz="2000" dirty="0">
                          <a:solidFill>
                            <a:srgbClr val="000000"/>
                          </a:solidFill>
                          <a:latin typeface="Times New Roman" pitchFamily="18" charset="0"/>
                          <a:ea typeface="Times New Roman"/>
                          <a:cs typeface="Times New Roman" pitchFamily="18" charset="0"/>
                        </a:rPr>
                        <a:t>   </a:t>
                      </a:r>
                      <a:endParaRPr lang="ru-RU" sz="2000" dirty="0">
                        <a:latin typeface="Times New Roman" pitchFamily="18" charset="0"/>
                        <a:ea typeface="Times New Roman"/>
                        <a:cs typeface="Times New Roman" pitchFamily="18" charset="0"/>
                      </a:endParaRPr>
                    </a:p>
                  </a:txBody>
                  <a:tcPr marL="68580" marR="68580" marT="0" marB="0" anchor="ctr"/>
                </a:tc>
                <a:tc>
                  <a:txBody>
                    <a:bodyPr/>
                    <a:lstStyle/>
                    <a:p>
                      <a:pPr algn="ctr">
                        <a:lnSpc>
                          <a:spcPct val="100000"/>
                        </a:lnSpc>
                        <a:spcAft>
                          <a:spcPts val="0"/>
                        </a:spcAft>
                      </a:pPr>
                      <a:r>
                        <a:rPr lang="ru-RU" sz="2000" dirty="0">
                          <a:solidFill>
                            <a:srgbClr val="000000"/>
                          </a:solidFill>
                          <a:latin typeface="Times New Roman" pitchFamily="18" charset="0"/>
                          <a:ea typeface="Times New Roman"/>
                          <a:cs typeface="Times New Roman" pitchFamily="18" charset="0"/>
                        </a:rPr>
                        <a:t>04</a:t>
                      </a:r>
                      <a:endParaRPr lang="ru-RU" sz="2000" dirty="0">
                        <a:latin typeface="Times New Roman" pitchFamily="18" charset="0"/>
                        <a:ea typeface="Times New Roman"/>
                        <a:cs typeface="Times New Roman" pitchFamily="18" charset="0"/>
                      </a:endParaRPr>
                    </a:p>
                  </a:txBody>
                  <a:tcPr marL="68580" marR="68580" marT="0" marB="0" anchor="ctr"/>
                </a:tc>
                <a:tc>
                  <a:txBody>
                    <a:bodyPr/>
                    <a:lstStyle/>
                    <a:p>
                      <a:pPr algn="r" fontAlgn="b"/>
                      <a:r>
                        <a:rPr lang="ru-RU" sz="2000" b="0" i="0" u="none" strike="noStrike" dirty="0">
                          <a:solidFill>
                            <a:srgbClr val="000000"/>
                          </a:solidFill>
                          <a:latin typeface="times new roman"/>
                        </a:rPr>
                        <a:t>1 692,40</a:t>
                      </a:r>
                    </a:p>
                  </a:txBody>
                  <a:tcPr marL="9525" marR="9525" marT="9525" marB="0" anchor="ctr"/>
                </a:tc>
                <a:tc>
                  <a:txBody>
                    <a:bodyPr/>
                    <a:lstStyle/>
                    <a:p>
                      <a:pPr algn="r" fontAlgn="b"/>
                      <a:r>
                        <a:rPr lang="ru-RU" sz="2000" b="0" i="0" u="none" strike="noStrike" dirty="0">
                          <a:solidFill>
                            <a:srgbClr val="000000"/>
                          </a:solidFill>
                          <a:effectLst/>
                          <a:latin typeface="times new roman" panose="02020603050405020304" pitchFamily="18" charset="0"/>
                        </a:rPr>
                        <a:t>1 </a:t>
                      </a:r>
                      <a:r>
                        <a:rPr lang="ru-RU" sz="2000" b="0" i="0" u="none" strike="noStrike" dirty="0" smtClean="0">
                          <a:solidFill>
                            <a:srgbClr val="000000"/>
                          </a:solidFill>
                          <a:effectLst/>
                          <a:latin typeface="times new roman" panose="02020603050405020304" pitchFamily="18" charset="0"/>
                        </a:rPr>
                        <a:t>60</a:t>
                      </a:r>
                      <a:r>
                        <a:rPr lang="en-US" sz="2000" b="0" i="0" u="none" strike="noStrike" dirty="0" smtClean="0">
                          <a:solidFill>
                            <a:srgbClr val="000000"/>
                          </a:solidFill>
                          <a:effectLst/>
                          <a:latin typeface="times new roman" panose="02020603050405020304" pitchFamily="18" charset="0"/>
                        </a:rPr>
                        <a:t>2,45</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882,56</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1,2</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3"/>
                  </a:ext>
                </a:extLst>
              </a:tr>
              <a:tr h="705633">
                <a:tc>
                  <a:txBody>
                    <a:bodyPr/>
                    <a:lstStyle/>
                    <a:p>
                      <a:pPr>
                        <a:lnSpc>
                          <a:spcPct val="100000"/>
                        </a:lnSpc>
                        <a:spcAft>
                          <a:spcPts val="0"/>
                        </a:spcAft>
                      </a:pPr>
                      <a:r>
                        <a:rPr lang="en-US" sz="2000">
                          <a:solidFill>
                            <a:srgbClr val="000000"/>
                          </a:solidFill>
                          <a:latin typeface="Times New Roman" pitchFamily="18" charset="0"/>
                          <a:ea typeface="Times New Roman"/>
                          <a:cs typeface="Times New Roman" pitchFamily="18" charset="0"/>
                        </a:rPr>
                        <a:t>Cultura,  sport,  tineret, culte si  odihna     </a:t>
                      </a:r>
                      <a:endParaRPr lang="ru-RU" sz="2000">
                        <a:latin typeface="Times New Roman" pitchFamily="18" charset="0"/>
                        <a:ea typeface="Times New Roman"/>
                        <a:cs typeface="Times New Roman" pitchFamily="18" charset="0"/>
                      </a:endParaRPr>
                    </a:p>
                  </a:txBody>
                  <a:tcPr marL="68580" marR="68580" marT="0" marB="0" anchor="ctr"/>
                </a:tc>
                <a:tc>
                  <a:txBody>
                    <a:bodyPr/>
                    <a:lstStyle/>
                    <a:p>
                      <a:pPr algn="ctr">
                        <a:lnSpc>
                          <a:spcPct val="100000"/>
                        </a:lnSpc>
                        <a:spcAft>
                          <a:spcPts val="0"/>
                        </a:spcAft>
                      </a:pPr>
                      <a:r>
                        <a:rPr lang="ru-RU" sz="2000" dirty="0">
                          <a:solidFill>
                            <a:srgbClr val="000000"/>
                          </a:solidFill>
                          <a:latin typeface="Times New Roman" pitchFamily="18" charset="0"/>
                          <a:ea typeface="Times New Roman"/>
                          <a:cs typeface="Times New Roman" pitchFamily="18" charset="0"/>
                        </a:rPr>
                        <a:t>08</a:t>
                      </a:r>
                      <a:endParaRPr lang="ru-RU" sz="2000" dirty="0">
                        <a:latin typeface="Times New Roman" pitchFamily="18" charset="0"/>
                        <a:ea typeface="Times New Roman"/>
                        <a:cs typeface="Times New Roman" pitchFamily="18" charset="0"/>
                      </a:endParaRPr>
                    </a:p>
                  </a:txBody>
                  <a:tcPr marL="68580" marR="68580" marT="0" marB="0" anchor="ctr"/>
                </a:tc>
                <a:tc>
                  <a:txBody>
                    <a:bodyPr/>
                    <a:lstStyle/>
                    <a:p>
                      <a:pPr algn="r" fontAlgn="b"/>
                      <a:r>
                        <a:rPr lang="ru-RU" sz="2000" b="0" i="0" u="none" strike="noStrike">
                          <a:solidFill>
                            <a:srgbClr val="000000"/>
                          </a:solidFill>
                          <a:latin typeface="times new roman"/>
                        </a:rPr>
                        <a:t>4 097,50</a:t>
                      </a: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3</a:t>
                      </a:r>
                      <a:r>
                        <a:rPr lang="en-US" sz="2000" b="0" i="0" u="none" strike="noStrike" baseline="0" dirty="0" smtClean="0">
                          <a:solidFill>
                            <a:srgbClr val="000000"/>
                          </a:solidFill>
                          <a:effectLst/>
                          <a:latin typeface="times new roman" panose="02020603050405020304" pitchFamily="18" charset="0"/>
                        </a:rPr>
                        <a:t> 727,80</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2 902,05</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ru-RU" sz="2000" b="0" i="0" u="none" strike="noStrike" dirty="0" smtClean="0">
                          <a:solidFill>
                            <a:srgbClr val="000000"/>
                          </a:solidFill>
                          <a:effectLst/>
                          <a:latin typeface="times new roman" panose="02020603050405020304" pitchFamily="18" charset="0"/>
                        </a:rPr>
                        <a:t>3,</a:t>
                      </a:r>
                      <a:r>
                        <a:rPr lang="en-US" sz="2000" b="0" i="0" u="none" strike="noStrike" dirty="0" smtClean="0">
                          <a:solidFill>
                            <a:srgbClr val="000000"/>
                          </a:solidFill>
                          <a:effectLst/>
                          <a:latin typeface="times new roman" panose="02020603050405020304" pitchFamily="18" charset="0"/>
                        </a:rPr>
                        <a:t>8</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4"/>
                  </a:ext>
                </a:extLst>
              </a:tr>
              <a:tr h="523506">
                <a:tc>
                  <a:txBody>
                    <a:bodyPr/>
                    <a:lstStyle/>
                    <a:p>
                      <a:pPr algn="l">
                        <a:lnSpc>
                          <a:spcPct val="100000"/>
                        </a:lnSpc>
                        <a:spcAft>
                          <a:spcPts val="0"/>
                        </a:spcAft>
                      </a:pPr>
                      <a:r>
                        <a:rPr lang="ru-RU" sz="2000" dirty="0" err="1">
                          <a:solidFill>
                            <a:srgbClr val="000000"/>
                          </a:solidFill>
                          <a:latin typeface="Times New Roman" pitchFamily="18" charset="0"/>
                          <a:ea typeface="Times New Roman"/>
                          <a:cs typeface="Times New Roman" pitchFamily="18" charset="0"/>
                        </a:rPr>
                        <a:t>Invatamint</a:t>
                      </a:r>
                      <a:r>
                        <a:rPr lang="ru-RU" sz="2000" dirty="0">
                          <a:solidFill>
                            <a:srgbClr val="000000"/>
                          </a:solidFill>
                          <a:latin typeface="Times New Roman" pitchFamily="18" charset="0"/>
                          <a:ea typeface="Times New Roman"/>
                          <a:cs typeface="Times New Roman" pitchFamily="18" charset="0"/>
                        </a:rPr>
                        <a:t>     </a:t>
                      </a:r>
                      <a:endParaRPr lang="ru-RU" sz="2000" dirty="0">
                        <a:latin typeface="Times New Roman" pitchFamily="18" charset="0"/>
                        <a:ea typeface="Times New Roman"/>
                        <a:cs typeface="Times New Roman" pitchFamily="18" charset="0"/>
                      </a:endParaRPr>
                    </a:p>
                  </a:txBody>
                  <a:tcPr marL="68580" marR="68580" marT="0" marB="0" anchor="ctr"/>
                </a:tc>
                <a:tc>
                  <a:txBody>
                    <a:bodyPr/>
                    <a:lstStyle/>
                    <a:p>
                      <a:pPr algn="ctr">
                        <a:lnSpc>
                          <a:spcPct val="100000"/>
                        </a:lnSpc>
                        <a:spcAft>
                          <a:spcPts val="0"/>
                        </a:spcAft>
                      </a:pPr>
                      <a:r>
                        <a:rPr lang="ru-RU" sz="2000" dirty="0">
                          <a:solidFill>
                            <a:srgbClr val="000000"/>
                          </a:solidFill>
                          <a:latin typeface="Times New Roman" pitchFamily="18" charset="0"/>
                          <a:ea typeface="Times New Roman"/>
                          <a:cs typeface="Times New Roman" pitchFamily="18" charset="0"/>
                        </a:rPr>
                        <a:t>09</a:t>
                      </a:r>
                      <a:endParaRPr lang="ru-RU" sz="2000" dirty="0">
                        <a:latin typeface="Times New Roman" pitchFamily="18" charset="0"/>
                        <a:ea typeface="Times New Roman"/>
                        <a:cs typeface="Times New Roman" pitchFamily="18" charset="0"/>
                      </a:endParaRPr>
                    </a:p>
                  </a:txBody>
                  <a:tcPr marL="68580" marR="68580" marT="0" marB="0" anchor="ctr"/>
                </a:tc>
                <a:tc>
                  <a:txBody>
                    <a:bodyPr/>
                    <a:lstStyle/>
                    <a:p>
                      <a:pPr algn="r" fontAlgn="b"/>
                      <a:r>
                        <a:rPr lang="ru-RU" sz="2000" b="0" i="0" u="none" strike="noStrike" dirty="0">
                          <a:solidFill>
                            <a:srgbClr val="000000"/>
                          </a:solidFill>
                          <a:latin typeface="times new roman"/>
                        </a:rPr>
                        <a:t>75 374,60</a:t>
                      </a: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75 095,10</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58</a:t>
                      </a:r>
                      <a:r>
                        <a:rPr lang="en-US" sz="2000" b="0" i="0" u="none" strike="noStrike" baseline="0" dirty="0" smtClean="0">
                          <a:solidFill>
                            <a:srgbClr val="000000"/>
                          </a:solidFill>
                          <a:effectLst/>
                          <a:latin typeface="times new roman" panose="02020603050405020304" pitchFamily="18" charset="0"/>
                        </a:rPr>
                        <a:t> 192,26</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ru-RU" sz="2000" b="0" i="0" u="none" strike="noStrike" dirty="0" smtClean="0">
                          <a:solidFill>
                            <a:srgbClr val="000000"/>
                          </a:solidFill>
                          <a:effectLst/>
                          <a:latin typeface="times new roman" panose="02020603050405020304" pitchFamily="18" charset="0"/>
                        </a:rPr>
                        <a:t>7</a:t>
                      </a:r>
                      <a:r>
                        <a:rPr lang="en-US" sz="2000" b="0" i="0" u="none" strike="noStrike" dirty="0" smtClean="0">
                          <a:solidFill>
                            <a:srgbClr val="000000"/>
                          </a:solidFill>
                          <a:effectLst/>
                          <a:latin typeface="times new roman" panose="02020603050405020304" pitchFamily="18" charset="0"/>
                        </a:rPr>
                        <a:t>7</a:t>
                      </a:r>
                      <a:r>
                        <a:rPr lang="ro-MD" sz="2000" b="0" i="0" u="none" strike="noStrike" dirty="0" smtClean="0">
                          <a:solidFill>
                            <a:srgbClr val="000000"/>
                          </a:solidFill>
                          <a:effectLst/>
                          <a:latin typeface="times new roman" panose="02020603050405020304" pitchFamily="18" charset="0"/>
                        </a:rPr>
                        <a:t>,0</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5"/>
                  </a:ext>
                </a:extLst>
              </a:tr>
              <a:tr h="645358">
                <a:tc>
                  <a:txBody>
                    <a:bodyPr/>
                    <a:lstStyle/>
                    <a:p>
                      <a:pPr>
                        <a:lnSpc>
                          <a:spcPct val="100000"/>
                        </a:lnSpc>
                        <a:spcAft>
                          <a:spcPts val="0"/>
                        </a:spcAft>
                      </a:pPr>
                      <a:r>
                        <a:rPr lang="ru-RU" sz="2000" dirty="0" err="1">
                          <a:solidFill>
                            <a:srgbClr val="000000"/>
                          </a:solidFill>
                          <a:latin typeface="Times New Roman" pitchFamily="18" charset="0"/>
                          <a:ea typeface="Times New Roman"/>
                          <a:cs typeface="Times New Roman" pitchFamily="18" charset="0"/>
                        </a:rPr>
                        <a:t>Protectie</a:t>
                      </a:r>
                      <a:r>
                        <a:rPr lang="ru-RU" sz="2000" dirty="0">
                          <a:solidFill>
                            <a:srgbClr val="000000"/>
                          </a:solidFill>
                          <a:latin typeface="Times New Roman" pitchFamily="18" charset="0"/>
                          <a:ea typeface="Times New Roman"/>
                          <a:cs typeface="Times New Roman" pitchFamily="18" charset="0"/>
                        </a:rPr>
                        <a:t> </a:t>
                      </a:r>
                      <a:r>
                        <a:rPr lang="ru-RU" sz="2000" dirty="0" err="1">
                          <a:solidFill>
                            <a:srgbClr val="000000"/>
                          </a:solidFill>
                          <a:latin typeface="Times New Roman" pitchFamily="18" charset="0"/>
                          <a:ea typeface="Times New Roman"/>
                          <a:cs typeface="Times New Roman" pitchFamily="18" charset="0"/>
                        </a:rPr>
                        <a:t>sociala</a:t>
                      </a:r>
                      <a:r>
                        <a:rPr lang="ru-RU" sz="2000" dirty="0">
                          <a:solidFill>
                            <a:srgbClr val="000000"/>
                          </a:solidFill>
                          <a:latin typeface="Times New Roman" pitchFamily="18" charset="0"/>
                          <a:ea typeface="Times New Roman"/>
                          <a:cs typeface="Times New Roman" pitchFamily="18" charset="0"/>
                        </a:rPr>
                        <a:t>  </a:t>
                      </a:r>
                      <a:endParaRPr lang="ru-RU" sz="2000" dirty="0">
                        <a:latin typeface="Times New Roman" pitchFamily="18" charset="0"/>
                        <a:ea typeface="Times New Roman"/>
                        <a:cs typeface="Times New Roman" pitchFamily="18" charset="0"/>
                      </a:endParaRPr>
                    </a:p>
                  </a:txBody>
                  <a:tcPr marL="68580" marR="68580" marT="0" marB="0" anchor="ctr"/>
                </a:tc>
                <a:tc>
                  <a:txBody>
                    <a:bodyPr/>
                    <a:lstStyle/>
                    <a:p>
                      <a:pPr algn="ctr">
                        <a:lnSpc>
                          <a:spcPct val="100000"/>
                        </a:lnSpc>
                        <a:spcAft>
                          <a:spcPts val="0"/>
                        </a:spcAft>
                      </a:pPr>
                      <a:r>
                        <a:rPr lang="ru-RU" sz="2000" dirty="0">
                          <a:solidFill>
                            <a:srgbClr val="000000"/>
                          </a:solidFill>
                          <a:latin typeface="Times New Roman" pitchFamily="18" charset="0"/>
                          <a:ea typeface="Times New Roman"/>
                          <a:cs typeface="Times New Roman" pitchFamily="18" charset="0"/>
                        </a:rPr>
                        <a:t>10</a:t>
                      </a:r>
                      <a:endParaRPr lang="ru-RU" sz="2000" dirty="0">
                        <a:latin typeface="Times New Roman" pitchFamily="18" charset="0"/>
                        <a:ea typeface="Times New Roman"/>
                        <a:cs typeface="Times New Roman" pitchFamily="18" charset="0"/>
                      </a:endParaRPr>
                    </a:p>
                  </a:txBody>
                  <a:tcPr marL="68580" marR="68580" marT="0" marB="0" anchor="ctr"/>
                </a:tc>
                <a:tc>
                  <a:txBody>
                    <a:bodyPr/>
                    <a:lstStyle/>
                    <a:p>
                      <a:pPr algn="r" fontAlgn="b"/>
                      <a:r>
                        <a:rPr lang="ru-RU" sz="2000" b="0" i="0" u="none" strike="noStrike">
                          <a:solidFill>
                            <a:srgbClr val="000000"/>
                          </a:solidFill>
                          <a:latin typeface="times new roman"/>
                        </a:rPr>
                        <a:t>12 601,60</a:t>
                      </a:r>
                    </a:p>
                  </a:txBody>
                  <a:tcPr marL="9525" marR="9525" marT="9525" marB="0" anchor="ctr"/>
                </a:tc>
                <a:tc>
                  <a:txBody>
                    <a:bodyPr/>
                    <a:lstStyle/>
                    <a:p>
                      <a:pPr algn="r" fontAlgn="b"/>
                      <a:r>
                        <a:rPr lang="ru-RU" sz="2000" b="0" i="0" u="none" strike="noStrike" dirty="0">
                          <a:solidFill>
                            <a:srgbClr val="000000"/>
                          </a:solidFill>
                          <a:effectLst/>
                          <a:latin typeface="times new roman" panose="02020603050405020304" pitchFamily="18" charset="0"/>
                        </a:rPr>
                        <a:t>13 </a:t>
                      </a:r>
                      <a:r>
                        <a:rPr lang="en-US" sz="2000" b="0" i="0" u="none" strike="noStrike" dirty="0" smtClean="0">
                          <a:solidFill>
                            <a:srgbClr val="000000"/>
                          </a:solidFill>
                          <a:effectLst/>
                          <a:latin typeface="times new roman" panose="02020603050405020304" pitchFamily="18" charset="0"/>
                        </a:rPr>
                        <a:t>838,57</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10</a:t>
                      </a:r>
                      <a:r>
                        <a:rPr lang="en-US" sz="2000" b="0" i="0" u="none" strike="noStrike" baseline="0" dirty="0" smtClean="0">
                          <a:solidFill>
                            <a:srgbClr val="000000"/>
                          </a:solidFill>
                          <a:effectLst/>
                          <a:latin typeface="times new roman" panose="02020603050405020304" pitchFamily="18" charset="0"/>
                        </a:rPr>
                        <a:t> 354,30</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13,6</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6"/>
                  </a:ext>
                </a:extLst>
              </a:tr>
            </a:tbl>
          </a:graphicData>
        </a:graphic>
      </p:graphicFrame>
    </p:spTree>
  </p:cSld>
  <p:clrMapOvr>
    <a:masterClrMapping/>
  </p:clrMapOvr>
  <p:transition spd="med">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928670"/>
          </a:xfrm>
        </p:spPr>
        <p:txBody>
          <a:bodyPr>
            <a:normAutofit/>
          </a:bodyPr>
          <a:lstStyle/>
          <a:p>
            <a:pPr algn="ctr"/>
            <a:r>
              <a:rPr lang="ro-MO" sz="5400" b="1" dirty="0" smtClean="0">
                <a:solidFill>
                  <a:schemeClr val="tx1"/>
                </a:solidFill>
                <a:latin typeface="Times New Roman" pitchFamily="18" charset="0"/>
                <a:cs typeface="Times New Roman" pitchFamily="18" charset="0"/>
              </a:rPr>
              <a:t>BUNURI  ȘI  SERVICII</a:t>
            </a:r>
            <a:endParaRPr lang="ru-RU" sz="5400" b="1" dirty="0">
              <a:solidFill>
                <a:schemeClr val="tx1"/>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535146943"/>
              </p:ext>
            </p:extLst>
          </p:nvPr>
        </p:nvGraphicFramePr>
        <p:xfrm>
          <a:off x="0" y="857234"/>
          <a:ext cx="9001155" cy="5572162"/>
        </p:xfrm>
        <a:graphic>
          <a:graphicData uri="http://schemas.openxmlformats.org/drawingml/2006/table">
            <a:tbl>
              <a:tblPr firstRow="1" bandRow="1">
                <a:tableStyleId>{5C22544A-7EE6-4342-B048-85BDC9FD1C3A}</a:tableStyleId>
              </a:tblPr>
              <a:tblGrid>
                <a:gridCol w="4039864">
                  <a:extLst>
                    <a:ext uri="{9D8B030D-6E8A-4147-A177-3AD203B41FA5}">
                      <a16:colId xmlns:a16="http://schemas.microsoft.com/office/drawing/2014/main" val="20000"/>
                    </a:ext>
                  </a:extLst>
                </a:gridCol>
                <a:gridCol w="460698">
                  <a:extLst>
                    <a:ext uri="{9D8B030D-6E8A-4147-A177-3AD203B41FA5}">
                      <a16:colId xmlns:a16="http://schemas.microsoft.com/office/drawing/2014/main" val="20001"/>
                    </a:ext>
                  </a:extLst>
                </a:gridCol>
                <a:gridCol w="1275912">
                  <a:extLst>
                    <a:ext uri="{9D8B030D-6E8A-4147-A177-3AD203B41FA5}">
                      <a16:colId xmlns:a16="http://schemas.microsoft.com/office/drawing/2014/main" val="20002"/>
                    </a:ext>
                  </a:extLst>
                </a:gridCol>
                <a:gridCol w="1275896">
                  <a:extLst>
                    <a:ext uri="{9D8B030D-6E8A-4147-A177-3AD203B41FA5}">
                      <a16:colId xmlns:a16="http://schemas.microsoft.com/office/drawing/2014/main" val="20003"/>
                    </a:ext>
                  </a:extLst>
                </a:gridCol>
                <a:gridCol w="1165867">
                  <a:extLst>
                    <a:ext uri="{9D8B030D-6E8A-4147-A177-3AD203B41FA5}">
                      <a16:colId xmlns:a16="http://schemas.microsoft.com/office/drawing/2014/main" val="20004"/>
                    </a:ext>
                  </a:extLst>
                </a:gridCol>
                <a:gridCol w="782918">
                  <a:extLst>
                    <a:ext uri="{9D8B030D-6E8A-4147-A177-3AD203B41FA5}">
                      <a16:colId xmlns:a16="http://schemas.microsoft.com/office/drawing/2014/main" val="20005"/>
                    </a:ext>
                  </a:extLst>
                </a:gridCol>
              </a:tblGrid>
              <a:tr h="1219951">
                <a:tc>
                  <a:txBody>
                    <a:bodyPr/>
                    <a:lstStyle/>
                    <a:p>
                      <a:pPr algn="ctr">
                        <a:lnSpc>
                          <a:spcPct val="107000"/>
                        </a:lnSpc>
                        <a:spcAft>
                          <a:spcPts val="0"/>
                        </a:spcAft>
                      </a:pPr>
                      <a:r>
                        <a:rPr lang="ru-RU" sz="2800" b="1" dirty="0" err="1">
                          <a:solidFill>
                            <a:srgbClr val="000000"/>
                          </a:solidFill>
                          <a:latin typeface="Times New Roman"/>
                          <a:ea typeface="Times New Roman"/>
                        </a:rPr>
                        <a:t>Denumirea</a:t>
                      </a:r>
                      <a:endParaRPr lang="ru-RU" sz="2800" dirty="0">
                        <a:latin typeface="Times New Roman"/>
                        <a:ea typeface="Times New Roman"/>
                      </a:endParaRPr>
                    </a:p>
                  </a:txBody>
                  <a:tcPr marL="68580" marR="68580" marT="0" marB="0" anchor="ctr"/>
                </a:tc>
                <a:tc>
                  <a:txBody>
                    <a:bodyPr/>
                    <a:lstStyle/>
                    <a:p>
                      <a:pPr algn="ctr">
                        <a:lnSpc>
                          <a:spcPct val="107000"/>
                        </a:lnSpc>
                        <a:spcAft>
                          <a:spcPts val="0"/>
                        </a:spcAft>
                      </a:pPr>
                      <a:r>
                        <a:rPr lang="ru-RU" sz="1400" b="1" dirty="0" smtClean="0">
                          <a:solidFill>
                            <a:srgbClr val="000000"/>
                          </a:solidFill>
                          <a:latin typeface="Times New Roman"/>
                          <a:ea typeface="Times New Roman"/>
                        </a:rPr>
                        <a:t>F1-F3</a:t>
                      </a:r>
                      <a:endParaRPr lang="ru-RU" sz="1400" dirty="0">
                        <a:latin typeface="Times New Roman"/>
                        <a:ea typeface="Times New Roman"/>
                      </a:endParaRPr>
                    </a:p>
                  </a:txBody>
                  <a:tcPr marL="68580" marR="68580" marT="0" marB="0" anchor="ctr"/>
                </a:tc>
                <a:tc>
                  <a:txBody>
                    <a:bodyPr/>
                    <a:lstStyle/>
                    <a:p>
                      <a:pPr algn="ctr">
                        <a:lnSpc>
                          <a:spcPct val="107000"/>
                        </a:lnSpc>
                        <a:spcAft>
                          <a:spcPts val="0"/>
                        </a:spcAft>
                      </a:pPr>
                      <a:r>
                        <a:rPr lang="ru-RU" sz="2000" b="1" dirty="0" err="1">
                          <a:solidFill>
                            <a:srgbClr val="000000"/>
                          </a:solidFill>
                          <a:latin typeface="Times New Roman"/>
                          <a:ea typeface="Times New Roman"/>
                        </a:rPr>
                        <a:t>Aprobat</a:t>
                      </a:r>
                      <a:endParaRPr lang="ru-RU" sz="2000" dirty="0">
                        <a:latin typeface="Times New Roman"/>
                        <a:ea typeface="Times New Roman"/>
                      </a:endParaRPr>
                    </a:p>
                  </a:txBody>
                  <a:tcPr marL="68580" marR="68580" marT="0" marB="0" anchor="ctr"/>
                </a:tc>
                <a:tc>
                  <a:txBody>
                    <a:bodyPr/>
                    <a:lstStyle/>
                    <a:p>
                      <a:pPr algn="ctr">
                        <a:lnSpc>
                          <a:spcPct val="107000"/>
                        </a:lnSpc>
                        <a:spcAft>
                          <a:spcPts val="0"/>
                        </a:spcAft>
                      </a:pPr>
                      <a:r>
                        <a:rPr lang="ru-RU" sz="2000" b="1" dirty="0" err="1">
                          <a:solidFill>
                            <a:srgbClr val="000000"/>
                          </a:solidFill>
                          <a:latin typeface="Times New Roman"/>
                          <a:ea typeface="Times New Roman"/>
                        </a:rPr>
                        <a:t>Precizat</a:t>
                      </a:r>
                      <a:endParaRPr lang="ru-RU" sz="2000" dirty="0">
                        <a:latin typeface="Times New Roman"/>
                        <a:ea typeface="Times New Roman"/>
                      </a:endParaRPr>
                    </a:p>
                  </a:txBody>
                  <a:tcPr marL="68580" marR="68580" marT="0" marB="0" anchor="ctr"/>
                </a:tc>
                <a:tc>
                  <a:txBody>
                    <a:bodyPr/>
                    <a:lstStyle/>
                    <a:p>
                      <a:pPr algn="ctr">
                        <a:lnSpc>
                          <a:spcPct val="107000"/>
                        </a:lnSpc>
                        <a:spcAft>
                          <a:spcPts val="0"/>
                        </a:spcAft>
                      </a:pPr>
                      <a:r>
                        <a:rPr lang="ru-RU" sz="2000" b="1" dirty="0" err="1">
                          <a:solidFill>
                            <a:srgbClr val="000000"/>
                          </a:solidFill>
                          <a:latin typeface="Times New Roman"/>
                          <a:ea typeface="Times New Roman"/>
                        </a:rPr>
                        <a:t>Executat</a:t>
                      </a:r>
                      <a:endParaRPr lang="ru-RU" sz="2000" dirty="0">
                        <a:latin typeface="Times New Roman"/>
                        <a:ea typeface="Times New Roman"/>
                      </a:endParaRPr>
                    </a:p>
                  </a:txBody>
                  <a:tcPr marL="68580" marR="68580" marT="0" marB="0" anchor="ctr"/>
                </a:tc>
                <a:tc>
                  <a:txBody>
                    <a:bodyPr/>
                    <a:lstStyle/>
                    <a:p>
                      <a:pPr algn="ctr">
                        <a:lnSpc>
                          <a:spcPct val="107000"/>
                        </a:lnSpc>
                        <a:spcAft>
                          <a:spcPts val="0"/>
                        </a:spcAft>
                      </a:pPr>
                      <a:r>
                        <a:rPr lang="ru-RU" sz="1400" b="1" dirty="0" err="1">
                          <a:solidFill>
                            <a:srgbClr val="000000"/>
                          </a:solidFill>
                          <a:latin typeface="Times New Roman"/>
                          <a:ea typeface="Times New Roman"/>
                        </a:rPr>
                        <a:t>Ponderea</a:t>
                      </a:r>
                      <a:r>
                        <a:rPr lang="ru-RU" sz="1400" b="1" dirty="0">
                          <a:solidFill>
                            <a:srgbClr val="000000"/>
                          </a:solidFill>
                          <a:latin typeface="Times New Roman"/>
                          <a:ea typeface="Times New Roman"/>
                        </a:rPr>
                        <a:t> </a:t>
                      </a:r>
                      <a:r>
                        <a:rPr lang="ro-MO" sz="1400" b="1" dirty="0">
                          <a:solidFill>
                            <a:srgbClr val="000000"/>
                          </a:solidFill>
                          <a:latin typeface="Times New Roman"/>
                          <a:ea typeface="Times New Roman"/>
                        </a:rPr>
                        <a:t>e</a:t>
                      </a:r>
                      <a:r>
                        <a:rPr lang="ru-RU" sz="1400" b="1" dirty="0" err="1">
                          <a:solidFill>
                            <a:srgbClr val="000000"/>
                          </a:solidFill>
                          <a:latin typeface="Times New Roman"/>
                          <a:ea typeface="Times New Roman"/>
                        </a:rPr>
                        <a:t>xecutat</a:t>
                      </a:r>
                      <a:r>
                        <a:rPr lang="ru-RU" sz="1400" b="1" dirty="0">
                          <a:solidFill>
                            <a:srgbClr val="000000"/>
                          </a:solidFill>
                          <a:latin typeface="Times New Roman"/>
                          <a:ea typeface="Times New Roman"/>
                        </a:rPr>
                        <a:t> </a:t>
                      </a:r>
                      <a:r>
                        <a:rPr lang="ru-RU" sz="1400" b="1" dirty="0" err="1">
                          <a:solidFill>
                            <a:srgbClr val="000000"/>
                          </a:solidFill>
                          <a:latin typeface="Times New Roman"/>
                          <a:ea typeface="Times New Roman"/>
                        </a:rPr>
                        <a:t>din</a:t>
                      </a:r>
                      <a:r>
                        <a:rPr lang="ru-RU" sz="1400" b="1" dirty="0">
                          <a:solidFill>
                            <a:srgbClr val="000000"/>
                          </a:solidFill>
                          <a:latin typeface="Times New Roman"/>
                          <a:ea typeface="Times New Roman"/>
                        </a:rPr>
                        <a:t> </a:t>
                      </a:r>
                      <a:r>
                        <a:rPr lang="ru-RU" sz="1400" b="1" dirty="0" err="1">
                          <a:solidFill>
                            <a:srgbClr val="000000"/>
                          </a:solidFill>
                          <a:latin typeface="Times New Roman"/>
                          <a:ea typeface="Times New Roman"/>
                        </a:rPr>
                        <a:t>total</a:t>
                      </a:r>
                      <a:r>
                        <a:rPr lang="ru-RU" sz="1400" b="1" dirty="0">
                          <a:solidFill>
                            <a:srgbClr val="000000"/>
                          </a:solidFill>
                          <a:latin typeface="Times New Roman"/>
                          <a:ea typeface="Times New Roman"/>
                        </a:rPr>
                        <a:t> %</a:t>
                      </a:r>
                      <a:endParaRPr lang="ru-RU" sz="1400" dirty="0">
                        <a:latin typeface="Times New Roman"/>
                        <a:ea typeface="Times New Roman"/>
                      </a:endParaRPr>
                    </a:p>
                  </a:txBody>
                  <a:tcPr marL="68580" marR="68580" marT="0" marB="0" anchor="ctr"/>
                </a:tc>
                <a:extLst>
                  <a:ext uri="{0D108BD9-81ED-4DB2-BD59-A6C34878D82A}">
                    <a16:rowId xmlns:a16="http://schemas.microsoft.com/office/drawing/2014/main" val="10000"/>
                  </a:ext>
                </a:extLst>
              </a:tr>
              <a:tr h="453536">
                <a:tc>
                  <a:txBody>
                    <a:bodyPr/>
                    <a:lstStyle/>
                    <a:p>
                      <a:pPr algn="ctr">
                        <a:lnSpc>
                          <a:spcPct val="107000"/>
                        </a:lnSpc>
                        <a:spcAft>
                          <a:spcPts val="0"/>
                        </a:spcAft>
                      </a:pPr>
                      <a:r>
                        <a:rPr lang="ro-MO" sz="2000" b="1" dirty="0" smtClean="0">
                          <a:solidFill>
                            <a:srgbClr val="000000"/>
                          </a:solidFill>
                          <a:latin typeface="Times New Roman"/>
                          <a:ea typeface="Times New Roman"/>
                        </a:rPr>
                        <a:t>TOTAL</a:t>
                      </a:r>
                      <a:r>
                        <a:rPr lang="ru-RU" sz="2000" b="1" dirty="0" smtClean="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b="1"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gn="r" fontAlgn="b"/>
                      <a:r>
                        <a:rPr lang="ru-RU" sz="2000" b="1" i="0" u="none" strike="noStrike" dirty="0">
                          <a:solidFill>
                            <a:srgbClr val="000000"/>
                          </a:solidFill>
                          <a:latin typeface="times new roman"/>
                        </a:rPr>
                        <a:t>36 784,30</a:t>
                      </a:r>
                    </a:p>
                  </a:txBody>
                  <a:tcPr marL="9525" marR="9525" marT="9525" marB="0" anchor="ctr"/>
                </a:tc>
                <a:tc>
                  <a:txBody>
                    <a:bodyPr/>
                    <a:lstStyle/>
                    <a:p>
                      <a:pPr algn="r" fontAlgn="b"/>
                      <a:r>
                        <a:rPr lang="en-US" sz="2000" b="1" i="0" u="none" strike="noStrike" dirty="0" smtClean="0">
                          <a:solidFill>
                            <a:srgbClr val="000000"/>
                          </a:solidFill>
                          <a:effectLst/>
                          <a:latin typeface="times new roman" panose="02020603050405020304" pitchFamily="18" charset="0"/>
                        </a:rPr>
                        <a:t>26</a:t>
                      </a:r>
                      <a:r>
                        <a:rPr lang="en-US" sz="2000" b="1" i="0" u="none" strike="noStrike" baseline="0" dirty="0" smtClean="0">
                          <a:solidFill>
                            <a:srgbClr val="000000"/>
                          </a:solidFill>
                          <a:effectLst/>
                          <a:latin typeface="times new roman" panose="02020603050405020304" pitchFamily="18" charset="0"/>
                        </a:rPr>
                        <a:t> 663,99</a:t>
                      </a:r>
                      <a:endParaRPr lang="ru-RU" sz="2000" b="1"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1" i="0" u="none" strike="noStrike" dirty="0" smtClean="0">
                          <a:solidFill>
                            <a:srgbClr val="000000"/>
                          </a:solidFill>
                          <a:effectLst/>
                          <a:latin typeface="times new roman" panose="02020603050405020304" pitchFamily="18" charset="0"/>
                        </a:rPr>
                        <a:t>16</a:t>
                      </a:r>
                      <a:r>
                        <a:rPr lang="en-US" sz="2000" b="1" i="0" u="none" strike="noStrike" baseline="0" dirty="0" smtClean="0">
                          <a:solidFill>
                            <a:srgbClr val="000000"/>
                          </a:solidFill>
                          <a:effectLst/>
                          <a:latin typeface="times new roman" panose="02020603050405020304" pitchFamily="18" charset="0"/>
                        </a:rPr>
                        <a:t> 971,87</a:t>
                      </a:r>
                      <a:endParaRPr lang="ru-RU" sz="2000" b="1"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ru-RU" sz="2000" b="1" i="0" u="none" strike="noStrike" dirty="0">
                          <a:solidFill>
                            <a:srgbClr val="000000"/>
                          </a:solidFill>
                          <a:effectLst/>
                          <a:latin typeface="times new roman" panose="02020603050405020304" pitchFamily="18" charset="0"/>
                        </a:rPr>
                        <a:t>100,0</a:t>
                      </a:r>
                    </a:p>
                  </a:txBody>
                  <a:tcPr marL="9525" marR="9525" marT="9525" marB="0" anchor="ctr"/>
                </a:tc>
                <a:extLst>
                  <a:ext uri="{0D108BD9-81ED-4DB2-BD59-A6C34878D82A}">
                    <a16:rowId xmlns:a16="http://schemas.microsoft.com/office/drawing/2014/main" val="10001"/>
                  </a:ext>
                </a:extLst>
              </a:tr>
              <a:tr h="438434">
                <a:tc>
                  <a:txBody>
                    <a:bodyPr/>
                    <a:lstStyle/>
                    <a:p>
                      <a:pPr indent="114300">
                        <a:lnSpc>
                          <a:spcPct val="107000"/>
                        </a:lnSpc>
                        <a:spcAft>
                          <a:spcPts val="0"/>
                        </a:spcAft>
                      </a:pPr>
                      <a:r>
                        <a:rPr lang="en-US" sz="2000" dirty="0" err="1">
                          <a:solidFill>
                            <a:srgbClr val="000000"/>
                          </a:solidFill>
                          <a:latin typeface="Times New Roman"/>
                          <a:ea typeface="Times New Roman"/>
                        </a:rPr>
                        <a:t>Servicii</a:t>
                      </a:r>
                      <a:r>
                        <a:rPr lang="en-US" sz="2000" dirty="0">
                          <a:solidFill>
                            <a:srgbClr val="000000"/>
                          </a:solidFill>
                          <a:latin typeface="Times New Roman"/>
                          <a:ea typeface="Times New Roman"/>
                        </a:rPr>
                        <a:t> de stat cu </a:t>
                      </a:r>
                      <a:r>
                        <a:rPr lang="en-US" sz="2000" dirty="0" err="1">
                          <a:solidFill>
                            <a:srgbClr val="000000"/>
                          </a:solidFill>
                          <a:latin typeface="Times New Roman"/>
                          <a:ea typeface="Times New Roman"/>
                        </a:rPr>
                        <a:t>destinatie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generala</a:t>
                      </a:r>
                      <a:r>
                        <a:rPr lang="en-US"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01  </a:t>
                      </a:r>
                      <a:endParaRPr lang="ru-RU" sz="2000" dirty="0">
                        <a:latin typeface="Times New Roman"/>
                        <a:ea typeface="Times New Roman"/>
                      </a:endParaRPr>
                    </a:p>
                  </a:txBody>
                  <a:tcPr marL="68580" marR="68580" marT="0" marB="0" anchor="b"/>
                </a:tc>
                <a:tc>
                  <a:txBody>
                    <a:bodyPr/>
                    <a:lstStyle/>
                    <a:p>
                      <a:pPr algn="r" fontAlgn="b"/>
                      <a:r>
                        <a:rPr lang="ru-RU" sz="2000" b="0" i="0" u="none" strike="noStrike">
                          <a:solidFill>
                            <a:srgbClr val="000000"/>
                          </a:solidFill>
                          <a:latin typeface="times new roman"/>
                        </a:rPr>
                        <a:t>1 369,10</a:t>
                      </a: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1 196,01</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913,52</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5,4</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2"/>
                  </a:ext>
                </a:extLst>
              </a:tr>
              <a:tr h="444377">
                <a:tc>
                  <a:txBody>
                    <a:bodyPr/>
                    <a:lstStyle/>
                    <a:p>
                      <a:pPr indent="114300">
                        <a:lnSpc>
                          <a:spcPct val="107000"/>
                        </a:lnSpc>
                        <a:spcAft>
                          <a:spcPts val="0"/>
                        </a:spcAft>
                      </a:pPr>
                      <a:r>
                        <a:rPr lang="ru-RU" sz="2000" dirty="0" err="1">
                          <a:solidFill>
                            <a:srgbClr val="000000"/>
                          </a:solidFill>
                          <a:latin typeface="Times New Roman"/>
                          <a:ea typeface="Times New Roman"/>
                        </a:rPr>
                        <a:t>Aparare</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nationala</a:t>
                      </a:r>
                      <a:r>
                        <a:rPr lang="ru-RU"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02  </a:t>
                      </a:r>
                      <a:endParaRPr lang="ru-RU" sz="2000" dirty="0">
                        <a:latin typeface="Times New Roman"/>
                        <a:ea typeface="Times New Roman"/>
                      </a:endParaRPr>
                    </a:p>
                  </a:txBody>
                  <a:tcPr marL="68580" marR="68580" marT="0" marB="0" anchor="b"/>
                </a:tc>
                <a:tc>
                  <a:txBody>
                    <a:bodyPr/>
                    <a:lstStyle/>
                    <a:p>
                      <a:pPr algn="r" fontAlgn="b"/>
                      <a:r>
                        <a:rPr lang="ru-RU" sz="2000" b="0" i="0" u="none" strike="noStrike">
                          <a:solidFill>
                            <a:srgbClr val="000000"/>
                          </a:solidFill>
                          <a:latin typeface="times new roman"/>
                        </a:rPr>
                        <a:t>129,80</a:t>
                      </a:r>
                    </a:p>
                  </a:txBody>
                  <a:tcPr marL="9525" marR="9525" marT="9525" marB="0" anchor="ctr"/>
                </a:tc>
                <a:tc>
                  <a:txBody>
                    <a:bodyPr/>
                    <a:lstStyle/>
                    <a:p>
                      <a:pPr algn="r" fontAlgn="b"/>
                      <a:r>
                        <a:rPr lang="ru-RU" sz="2000" b="0" i="0" u="none" strike="noStrike" dirty="0">
                          <a:solidFill>
                            <a:srgbClr val="000000"/>
                          </a:solidFill>
                          <a:effectLst/>
                          <a:latin typeface="times new roman" panose="02020603050405020304" pitchFamily="18" charset="0"/>
                        </a:rPr>
                        <a:t>129,80</a:t>
                      </a: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48,76</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0,3</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3"/>
                  </a:ext>
                </a:extLst>
              </a:tr>
              <a:tr h="491828">
                <a:tc>
                  <a:txBody>
                    <a:bodyPr/>
                    <a:lstStyle/>
                    <a:p>
                      <a:pPr indent="114300">
                        <a:lnSpc>
                          <a:spcPct val="107000"/>
                        </a:lnSpc>
                        <a:spcAft>
                          <a:spcPts val="0"/>
                        </a:spcAft>
                      </a:pPr>
                      <a:r>
                        <a:rPr lang="en-US" sz="2000" dirty="0" err="1">
                          <a:solidFill>
                            <a:srgbClr val="000000"/>
                          </a:solidFill>
                          <a:latin typeface="Times New Roman"/>
                          <a:ea typeface="Times New Roman"/>
                        </a:rPr>
                        <a:t>Ordine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publica</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si</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securitate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nationala</a:t>
                      </a:r>
                      <a:r>
                        <a:rPr lang="en-US"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03  </a:t>
                      </a:r>
                      <a:endParaRPr lang="ru-RU" sz="2000" dirty="0">
                        <a:latin typeface="Times New Roman"/>
                        <a:ea typeface="Times New Roman"/>
                      </a:endParaRPr>
                    </a:p>
                  </a:txBody>
                  <a:tcPr marL="68580" marR="68580" marT="0" marB="0" anchor="b"/>
                </a:tc>
                <a:tc>
                  <a:txBody>
                    <a:bodyPr/>
                    <a:lstStyle/>
                    <a:p>
                      <a:pPr algn="r" fontAlgn="b"/>
                      <a:r>
                        <a:rPr lang="ru-RU" sz="2000" b="0" i="0" u="none" strike="noStrike">
                          <a:solidFill>
                            <a:srgbClr val="000000"/>
                          </a:solidFill>
                          <a:latin typeface="times new roman"/>
                        </a:rPr>
                        <a:t>155,20</a:t>
                      </a:r>
                    </a:p>
                  </a:txBody>
                  <a:tcPr marL="9525" marR="9525" marT="9525" marB="0" anchor="ctr"/>
                </a:tc>
                <a:tc>
                  <a:txBody>
                    <a:bodyPr/>
                    <a:lstStyle/>
                    <a:p>
                      <a:pPr algn="r" fontAlgn="b"/>
                      <a:r>
                        <a:rPr lang="ru-RU" sz="2000" b="0" i="0" u="none" strike="noStrike">
                          <a:solidFill>
                            <a:srgbClr val="000000"/>
                          </a:solidFill>
                          <a:effectLst/>
                          <a:latin typeface="times new roman" panose="02020603050405020304" pitchFamily="18" charset="0"/>
                        </a:rPr>
                        <a:t>186,82</a:t>
                      </a:r>
                    </a:p>
                  </a:txBody>
                  <a:tcPr marL="9525" marR="9525" marT="9525" marB="0" anchor="ctr"/>
                </a:tc>
                <a:tc>
                  <a:txBody>
                    <a:bodyPr/>
                    <a:lstStyle/>
                    <a:p>
                      <a:pPr algn="r" fontAlgn="b"/>
                      <a:r>
                        <a:rPr lang="ru-RU" sz="2000" b="0" i="0" u="none" strike="noStrike">
                          <a:solidFill>
                            <a:srgbClr val="000000"/>
                          </a:solidFill>
                          <a:effectLst/>
                          <a:latin typeface="times new roman" panose="02020603050405020304" pitchFamily="18" charset="0"/>
                        </a:rPr>
                        <a:t>111,83</a:t>
                      </a: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0,7</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4"/>
                  </a:ext>
                </a:extLst>
              </a:tr>
              <a:tr h="573801">
                <a:tc>
                  <a:txBody>
                    <a:bodyPr/>
                    <a:lstStyle/>
                    <a:p>
                      <a:pPr indent="114300">
                        <a:lnSpc>
                          <a:spcPct val="107000"/>
                        </a:lnSpc>
                        <a:spcAft>
                          <a:spcPts val="0"/>
                        </a:spcAft>
                      </a:pPr>
                      <a:r>
                        <a:rPr lang="ru-RU" sz="2000" dirty="0" err="1">
                          <a:solidFill>
                            <a:srgbClr val="000000"/>
                          </a:solidFill>
                          <a:latin typeface="Times New Roman"/>
                          <a:ea typeface="Times New Roman"/>
                        </a:rPr>
                        <a:t>Servicii</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in</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domeniul</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economiei</a:t>
                      </a:r>
                      <a:r>
                        <a:rPr lang="ru-RU"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04  </a:t>
                      </a:r>
                      <a:endParaRPr lang="ru-RU" sz="2000" dirty="0">
                        <a:latin typeface="Times New Roman"/>
                        <a:ea typeface="Times New Roman"/>
                      </a:endParaRPr>
                    </a:p>
                  </a:txBody>
                  <a:tcPr marL="68580" marR="68580" marT="0" marB="0" anchor="b"/>
                </a:tc>
                <a:tc>
                  <a:txBody>
                    <a:bodyPr/>
                    <a:lstStyle/>
                    <a:p>
                      <a:pPr algn="r" fontAlgn="b"/>
                      <a:r>
                        <a:rPr lang="ru-RU" sz="2000" b="0" i="0" u="none" strike="noStrike">
                          <a:solidFill>
                            <a:srgbClr val="000000"/>
                          </a:solidFill>
                          <a:latin typeface="times new roman"/>
                        </a:rPr>
                        <a:t>16 401,00</a:t>
                      </a: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15</a:t>
                      </a:r>
                      <a:r>
                        <a:rPr lang="en-US" sz="2000" b="0" i="0" u="none" strike="noStrike" baseline="0" dirty="0" smtClean="0">
                          <a:solidFill>
                            <a:srgbClr val="000000"/>
                          </a:solidFill>
                          <a:effectLst/>
                          <a:latin typeface="times new roman" panose="02020603050405020304" pitchFamily="18" charset="0"/>
                        </a:rPr>
                        <a:t> 247,69</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10</a:t>
                      </a:r>
                      <a:r>
                        <a:rPr lang="en-US" sz="2000" b="0" i="0" u="none" strike="noStrike" baseline="0" dirty="0" smtClean="0">
                          <a:solidFill>
                            <a:srgbClr val="000000"/>
                          </a:solidFill>
                          <a:effectLst/>
                          <a:latin typeface="times new roman" panose="02020603050405020304" pitchFamily="18" charset="0"/>
                        </a:rPr>
                        <a:t> 481,57</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61,8</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5"/>
                  </a:ext>
                </a:extLst>
              </a:tr>
              <a:tr h="384165">
                <a:tc>
                  <a:txBody>
                    <a:bodyPr/>
                    <a:lstStyle/>
                    <a:p>
                      <a:pPr indent="114300">
                        <a:lnSpc>
                          <a:spcPct val="107000"/>
                        </a:lnSpc>
                        <a:spcAft>
                          <a:spcPts val="0"/>
                        </a:spcAft>
                      </a:pPr>
                      <a:r>
                        <a:rPr lang="ro-MO" sz="2000" dirty="0" smtClean="0">
                          <a:latin typeface="Times New Roman"/>
                          <a:ea typeface="Times New Roman"/>
                        </a:rPr>
                        <a:t>Ocrotirea sănătății</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o-MO" sz="2000" dirty="0" smtClean="0">
                          <a:latin typeface="Times New Roman"/>
                          <a:ea typeface="Times New Roman"/>
                        </a:rPr>
                        <a:t>07</a:t>
                      </a:r>
                      <a:endParaRPr lang="ru-RU" sz="2000" dirty="0">
                        <a:latin typeface="Times New Roman"/>
                        <a:ea typeface="Times New Roman"/>
                      </a:endParaRPr>
                    </a:p>
                  </a:txBody>
                  <a:tcPr marL="68580" marR="68580" marT="0" marB="0" anchor="b"/>
                </a:tc>
                <a:tc>
                  <a:txBody>
                    <a:bodyPr/>
                    <a:lstStyle/>
                    <a:p>
                      <a:pPr algn="ctr" fontAlgn="b"/>
                      <a:r>
                        <a:rPr lang="ro-MO" sz="2000" b="0" i="0" u="none" strike="noStrike" dirty="0" smtClean="0">
                          <a:solidFill>
                            <a:srgbClr val="000000"/>
                          </a:solidFill>
                          <a:latin typeface="times new roman"/>
                        </a:rPr>
                        <a:t>-</a:t>
                      </a:r>
                      <a:r>
                        <a:rPr lang="ru-RU" sz="2000" b="0" i="0" u="none" strike="noStrike" dirty="0">
                          <a:solidFill>
                            <a:srgbClr val="000000"/>
                          </a:solidFill>
                          <a:latin typeface="times new roman"/>
                        </a:rPr>
                        <a:t> </a:t>
                      </a:r>
                    </a:p>
                  </a:txBody>
                  <a:tcPr marL="9525" marR="9525" marT="9525" marB="0" anchor="ctr"/>
                </a:tc>
                <a:tc>
                  <a:txBody>
                    <a:bodyPr/>
                    <a:lstStyle/>
                    <a:p>
                      <a:pPr algn="r" fontAlgn="b"/>
                      <a:r>
                        <a:rPr lang="ru-RU" sz="2000" b="0" i="0" u="none" strike="noStrike" dirty="0" smtClean="0">
                          <a:solidFill>
                            <a:srgbClr val="000000"/>
                          </a:solidFill>
                          <a:effectLst/>
                          <a:latin typeface="times new roman" panose="02020603050405020304" pitchFamily="18" charset="0"/>
                        </a:rPr>
                        <a:t>241,0</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241,0</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1,4</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6"/>
                  </a:ext>
                </a:extLst>
              </a:tr>
              <a:tr h="723165">
                <a:tc>
                  <a:txBody>
                    <a:bodyPr/>
                    <a:lstStyle/>
                    <a:p>
                      <a:pPr indent="114300">
                        <a:lnSpc>
                          <a:spcPct val="107000"/>
                        </a:lnSpc>
                        <a:spcAft>
                          <a:spcPts val="0"/>
                        </a:spcAft>
                      </a:pPr>
                      <a:r>
                        <a:rPr lang="en-US" sz="2000" dirty="0" err="1">
                          <a:solidFill>
                            <a:srgbClr val="000000"/>
                          </a:solidFill>
                          <a:latin typeface="Times New Roman"/>
                          <a:ea typeface="Times New Roman"/>
                        </a:rPr>
                        <a:t>Cultura</a:t>
                      </a:r>
                      <a:r>
                        <a:rPr lang="en-US" sz="2000" dirty="0">
                          <a:solidFill>
                            <a:srgbClr val="000000"/>
                          </a:solidFill>
                          <a:latin typeface="Times New Roman"/>
                          <a:ea typeface="Times New Roman"/>
                        </a:rPr>
                        <a:t>,  sport,  </a:t>
                      </a:r>
                      <a:r>
                        <a:rPr lang="en-US" sz="2000" dirty="0" err="1">
                          <a:solidFill>
                            <a:srgbClr val="000000"/>
                          </a:solidFill>
                          <a:latin typeface="Times New Roman"/>
                          <a:ea typeface="Times New Roman"/>
                        </a:rPr>
                        <a:t>tineret</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culte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si</a:t>
                      </a:r>
                      <a:r>
                        <a:rPr lang="en-US" sz="2000" dirty="0">
                          <a:solidFill>
                            <a:srgbClr val="000000"/>
                          </a:solidFill>
                          <a:latin typeface="Times New Roman"/>
                          <a:ea typeface="Times New Roman"/>
                        </a:rPr>
                        <a:t>  </a:t>
                      </a:r>
                      <a:r>
                        <a:rPr lang="en-US" sz="2000" dirty="0" err="1" smtClean="0">
                          <a:solidFill>
                            <a:srgbClr val="000000"/>
                          </a:solidFill>
                          <a:latin typeface="Times New Roman"/>
                          <a:ea typeface="Times New Roman"/>
                        </a:rPr>
                        <a:t>odihna</a:t>
                      </a:r>
                      <a:r>
                        <a:rPr lang="en-US" sz="2000" dirty="0" smtClean="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08  </a:t>
                      </a:r>
                      <a:endParaRPr lang="ru-RU" sz="2000" dirty="0">
                        <a:latin typeface="Times New Roman"/>
                        <a:ea typeface="Times New Roman"/>
                      </a:endParaRPr>
                    </a:p>
                  </a:txBody>
                  <a:tcPr marL="68580" marR="68580" marT="0" marB="0" anchor="b"/>
                </a:tc>
                <a:tc>
                  <a:txBody>
                    <a:bodyPr/>
                    <a:lstStyle/>
                    <a:p>
                      <a:pPr algn="r" fontAlgn="b"/>
                      <a:r>
                        <a:rPr lang="ru-RU" sz="2000" b="0" i="0" u="none" strike="noStrike">
                          <a:solidFill>
                            <a:srgbClr val="000000"/>
                          </a:solidFill>
                          <a:latin typeface="times new roman"/>
                        </a:rPr>
                        <a:t>889,00</a:t>
                      </a: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783,09</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306,55</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1,8</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7"/>
                  </a:ext>
                </a:extLst>
              </a:tr>
              <a:tr h="455949">
                <a:tc>
                  <a:txBody>
                    <a:bodyPr/>
                    <a:lstStyle/>
                    <a:p>
                      <a:pPr indent="114300">
                        <a:lnSpc>
                          <a:spcPct val="107000"/>
                        </a:lnSpc>
                        <a:spcAft>
                          <a:spcPts val="0"/>
                        </a:spcAft>
                      </a:pPr>
                      <a:r>
                        <a:rPr lang="ru-RU" sz="2000" dirty="0" err="1">
                          <a:solidFill>
                            <a:srgbClr val="000000"/>
                          </a:solidFill>
                          <a:latin typeface="Times New Roman"/>
                          <a:ea typeface="Times New Roman"/>
                        </a:rPr>
                        <a:t>Invatamint</a:t>
                      </a:r>
                      <a:r>
                        <a:rPr lang="ru-RU"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09  </a:t>
                      </a:r>
                      <a:endParaRPr lang="ru-RU" sz="2000" dirty="0">
                        <a:latin typeface="Times New Roman"/>
                        <a:ea typeface="Times New Roman"/>
                      </a:endParaRPr>
                    </a:p>
                  </a:txBody>
                  <a:tcPr marL="68580" marR="68580" marT="0" marB="0" anchor="b"/>
                </a:tc>
                <a:tc>
                  <a:txBody>
                    <a:bodyPr/>
                    <a:lstStyle/>
                    <a:p>
                      <a:pPr algn="r" fontAlgn="b"/>
                      <a:r>
                        <a:rPr lang="ru-RU" sz="2000" b="0" i="0" u="none" strike="noStrike" dirty="0">
                          <a:solidFill>
                            <a:srgbClr val="000000"/>
                          </a:solidFill>
                          <a:latin typeface="times new roman"/>
                        </a:rPr>
                        <a:t>16 860,20</a:t>
                      </a: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7 828,76</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baseline="0" dirty="0" smtClean="0">
                          <a:solidFill>
                            <a:srgbClr val="000000"/>
                          </a:solidFill>
                          <a:effectLst/>
                          <a:latin typeface="times new roman" panose="02020603050405020304" pitchFamily="18" charset="0"/>
                        </a:rPr>
                        <a:t> 4 166,09</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24,5</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8"/>
                  </a:ext>
                </a:extLst>
              </a:tr>
              <a:tr h="386956">
                <a:tc>
                  <a:txBody>
                    <a:bodyPr/>
                    <a:lstStyle/>
                    <a:p>
                      <a:pPr indent="114300">
                        <a:lnSpc>
                          <a:spcPct val="107000"/>
                        </a:lnSpc>
                        <a:spcAft>
                          <a:spcPts val="0"/>
                        </a:spcAft>
                      </a:pPr>
                      <a:r>
                        <a:rPr lang="ru-RU" sz="2000" dirty="0" err="1">
                          <a:solidFill>
                            <a:srgbClr val="000000"/>
                          </a:solidFill>
                          <a:latin typeface="Times New Roman"/>
                          <a:ea typeface="Times New Roman"/>
                        </a:rPr>
                        <a:t>Protectie</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sociala</a:t>
                      </a:r>
                      <a:r>
                        <a:rPr lang="ru-RU"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10  </a:t>
                      </a:r>
                      <a:endParaRPr lang="ru-RU" sz="2000" dirty="0">
                        <a:latin typeface="Times New Roman"/>
                        <a:ea typeface="Times New Roman"/>
                      </a:endParaRPr>
                    </a:p>
                  </a:txBody>
                  <a:tcPr marL="68580" marR="68580" marT="0" marB="0" anchor="b"/>
                </a:tc>
                <a:tc>
                  <a:txBody>
                    <a:bodyPr/>
                    <a:lstStyle/>
                    <a:p>
                      <a:pPr algn="r" fontAlgn="b"/>
                      <a:r>
                        <a:rPr lang="ru-RU" sz="2000" b="0" i="0" u="none" strike="noStrike" dirty="0">
                          <a:solidFill>
                            <a:srgbClr val="000000"/>
                          </a:solidFill>
                          <a:latin typeface="times new roman"/>
                        </a:rPr>
                        <a:t>980,00</a:t>
                      </a:r>
                    </a:p>
                  </a:txBody>
                  <a:tcPr marL="9525" marR="9525" marT="9525" marB="0" anchor="ctr"/>
                </a:tc>
                <a:tc>
                  <a:txBody>
                    <a:bodyPr/>
                    <a:lstStyle/>
                    <a:p>
                      <a:pPr algn="r" fontAlgn="b"/>
                      <a:r>
                        <a:rPr lang="ru-RU" sz="2000" b="0" i="0" u="none" strike="noStrike" dirty="0">
                          <a:solidFill>
                            <a:srgbClr val="000000"/>
                          </a:solidFill>
                          <a:effectLst/>
                          <a:latin typeface="times new roman" panose="02020603050405020304" pitchFamily="18" charset="0"/>
                        </a:rPr>
                        <a:t>1 </a:t>
                      </a:r>
                      <a:r>
                        <a:rPr lang="en-US" sz="2000" b="0" i="0" u="none" strike="noStrike" dirty="0" smtClean="0">
                          <a:solidFill>
                            <a:srgbClr val="000000"/>
                          </a:solidFill>
                          <a:effectLst/>
                          <a:latin typeface="times new roman" panose="02020603050405020304" pitchFamily="18" charset="0"/>
                        </a:rPr>
                        <a:t>050,81</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702,55</a:t>
                      </a:r>
                      <a:endParaRPr lang="ru-RU"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r" fontAlgn="b"/>
                      <a:r>
                        <a:rPr lang="en-US" sz="2000" b="0" i="0" u="none" strike="noStrike" dirty="0" smtClean="0">
                          <a:solidFill>
                            <a:srgbClr val="000000"/>
                          </a:solidFill>
                          <a:effectLst/>
                          <a:latin typeface="times new roman" panose="02020603050405020304" pitchFamily="18" charset="0"/>
                        </a:rPr>
                        <a:t>4,1</a:t>
                      </a:r>
                      <a:endParaRPr lang="ru-RU" sz="20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9"/>
                  </a:ext>
                </a:extLst>
              </a:tr>
            </a:tbl>
          </a:graphicData>
        </a:graphic>
      </p:graphicFrame>
    </p:spTree>
  </p:cSld>
  <p:clrMapOvr>
    <a:masterClrMapping/>
  </p:clrMapOvr>
  <p:transition spd="med">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51218991"/>
              </p:ext>
            </p:extLst>
          </p:nvPr>
        </p:nvGraphicFramePr>
        <p:xfrm>
          <a:off x="214282" y="142852"/>
          <a:ext cx="8786874" cy="671514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58204" cy="714356"/>
          </a:xfrm>
        </p:spPr>
        <p:txBody>
          <a:bodyPr>
            <a:noAutofit/>
          </a:bodyPr>
          <a:lstStyle/>
          <a:p>
            <a:pPr algn="ctr"/>
            <a:r>
              <a:rPr lang="ro-MO" sz="4000" b="1" dirty="0" smtClean="0">
                <a:solidFill>
                  <a:schemeClr val="tx1"/>
                </a:solidFill>
                <a:latin typeface="Times New Roman" pitchFamily="18" charset="0"/>
                <a:cs typeface="Times New Roman" pitchFamily="18" charset="0"/>
              </a:rPr>
              <a:t>MIJLOACE FIXE</a:t>
            </a:r>
            <a:endParaRPr lang="ru-RU" sz="4000" b="1" dirty="0">
              <a:solidFill>
                <a:schemeClr val="tx1"/>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1164888029"/>
              </p:ext>
            </p:extLst>
          </p:nvPr>
        </p:nvGraphicFramePr>
        <p:xfrm>
          <a:off x="35496" y="714356"/>
          <a:ext cx="9108503" cy="6401783"/>
        </p:xfrm>
        <a:graphic>
          <a:graphicData uri="http://schemas.openxmlformats.org/drawingml/2006/table">
            <a:tbl>
              <a:tblPr firstRow="1" bandRow="1">
                <a:tableStyleId>{5C22544A-7EE6-4342-B048-85BDC9FD1C3A}</a:tableStyleId>
              </a:tblPr>
              <a:tblGrid>
                <a:gridCol w="3098404">
                  <a:extLst>
                    <a:ext uri="{9D8B030D-6E8A-4147-A177-3AD203B41FA5}">
                      <a16:colId xmlns:a16="http://schemas.microsoft.com/office/drawing/2014/main" val="20000"/>
                    </a:ext>
                  </a:extLst>
                </a:gridCol>
                <a:gridCol w="671793">
                  <a:extLst>
                    <a:ext uri="{9D8B030D-6E8A-4147-A177-3AD203B41FA5}">
                      <a16:colId xmlns:a16="http://schemas.microsoft.com/office/drawing/2014/main" val="20001"/>
                    </a:ext>
                  </a:extLst>
                </a:gridCol>
                <a:gridCol w="1268944">
                  <a:extLst>
                    <a:ext uri="{9D8B030D-6E8A-4147-A177-3AD203B41FA5}">
                      <a16:colId xmlns:a16="http://schemas.microsoft.com/office/drawing/2014/main" val="20002"/>
                    </a:ext>
                  </a:extLst>
                </a:gridCol>
                <a:gridCol w="1268944">
                  <a:extLst>
                    <a:ext uri="{9D8B030D-6E8A-4147-A177-3AD203B41FA5}">
                      <a16:colId xmlns:a16="http://schemas.microsoft.com/office/drawing/2014/main" val="20003"/>
                    </a:ext>
                  </a:extLst>
                </a:gridCol>
                <a:gridCol w="1282333">
                  <a:extLst>
                    <a:ext uri="{9D8B030D-6E8A-4147-A177-3AD203B41FA5}">
                      <a16:colId xmlns:a16="http://schemas.microsoft.com/office/drawing/2014/main" val="20004"/>
                    </a:ext>
                  </a:extLst>
                </a:gridCol>
                <a:gridCol w="1518085">
                  <a:extLst>
                    <a:ext uri="{9D8B030D-6E8A-4147-A177-3AD203B41FA5}">
                      <a16:colId xmlns:a16="http://schemas.microsoft.com/office/drawing/2014/main" val="20005"/>
                    </a:ext>
                  </a:extLst>
                </a:gridCol>
              </a:tblGrid>
              <a:tr h="889123">
                <a:tc>
                  <a:txBody>
                    <a:bodyPr/>
                    <a:lstStyle/>
                    <a:p>
                      <a:pPr algn="ctr">
                        <a:lnSpc>
                          <a:spcPct val="107000"/>
                        </a:lnSpc>
                        <a:spcAft>
                          <a:spcPts val="0"/>
                        </a:spcAft>
                      </a:pPr>
                      <a:r>
                        <a:rPr lang="ro-MO" sz="2000" b="1" dirty="0" smtClean="0">
                          <a:solidFill>
                            <a:srgbClr val="000000"/>
                          </a:solidFill>
                          <a:latin typeface="Times New Roman"/>
                          <a:ea typeface="Times New Roman"/>
                        </a:rPr>
                        <a:t>TOTAL</a:t>
                      </a:r>
                      <a:r>
                        <a:rPr lang="ru-RU" sz="2000" b="1" dirty="0" smtClean="0">
                          <a:solidFill>
                            <a:srgbClr val="000000"/>
                          </a:solidFill>
                          <a:latin typeface="Times New Roman"/>
                          <a:ea typeface="Times New Roman"/>
                        </a:rPr>
                        <a:t>  </a:t>
                      </a:r>
                      <a:endParaRPr lang="ro-MO" sz="2000" b="1" dirty="0" smtClean="0">
                        <a:solidFill>
                          <a:srgbClr val="000000"/>
                        </a:solidFill>
                        <a:latin typeface="Times New Roman"/>
                        <a:ea typeface="Times New Roman"/>
                      </a:endParaRPr>
                    </a:p>
                    <a:p>
                      <a:pPr algn="ctr">
                        <a:lnSpc>
                          <a:spcPct val="107000"/>
                        </a:lnSpc>
                        <a:spcAft>
                          <a:spcPts val="0"/>
                        </a:spcAft>
                      </a:pPr>
                      <a:r>
                        <a:rPr lang="ru-RU" sz="2000" b="1" dirty="0" smtClean="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gn="ctr">
                        <a:lnSpc>
                          <a:spcPct val="107000"/>
                        </a:lnSpc>
                        <a:spcAft>
                          <a:spcPts val="0"/>
                        </a:spcAft>
                      </a:pPr>
                      <a:r>
                        <a:rPr lang="ru-RU" sz="1400" b="1" dirty="0" smtClean="0">
                          <a:solidFill>
                            <a:srgbClr val="000000"/>
                          </a:solidFill>
                          <a:latin typeface="Times New Roman"/>
                          <a:ea typeface="Times New Roman"/>
                        </a:rPr>
                        <a:t>F1-F3</a:t>
                      </a:r>
                      <a:endParaRPr lang="ru-RU" sz="1400" dirty="0">
                        <a:latin typeface="Times New Roman"/>
                        <a:ea typeface="Times New Roman"/>
                      </a:endParaRPr>
                    </a:p>
                  </a:txBody>
                  <a:tcPr marL="68580" marR="68580" marT="0" marB="0" anchor="ctr"/>
                </a:tc>
                <a:tc>
                  <a:txBody>
                    <a:bodyPr/>
                    <a:lstStyle/>
                    <a:p>
                      <a:endParaRPr lang="ro-MO" dirty="0" smtClean="0"/>
                    </a:p>
                    <a:p>
                      <a:pPr algn="ctr"/>
                      <a:r>
                        <a:rPr lang="ro-MO" dirty="0" smtClean="0">
                          <a:solidFill>
                            <a:schemeClr val="tx1"/>
                          </a:solidFill>
                        </a:rPr>
                        <a:t>Aprobat</a:t>
                      </a:r>
                      <a:endParaRPr lang="ru-RU" dirty="0">
                        <a:solidFill>
                          <a:schemeClr val="tx1"/>
                        </a:solidFill>
                      </a:endParaRPr>
                    </a:p>
                  </a:txBody>
                  <a:tcPr/>
                </a:tc>
                <a:tc>
                  <a:txBody>
                    <a:bodyPr/>
                    <a:lstStyle/>
                    <a:p>
                      <a:endParaRPr lang="ro-MO" dirty="0" smtClean="0">
                        <a:solidFill>
                          <a:schemeClr val="tx1"/>
                        </a:solidFill>
                      </a:endParaRPr>
                    </a:p>
                    <a:p>
                      <a:pPr algn="ctr"/>
                      <a:r>
                        <a:rPr lang="ro-MO" dirty="0" smtClean="0">
                          <a:solidFill>
                            <a:schemeClr val="tx1"/>
                          </a:solidFill>
                        </a:rPr>
                        <a:t>Precizat</a:t>
                      </a:r>
                      <a:endParaRPr lang="ru-RU" dirty="0">
                        <a:solidFill>
                          <a:schemeClr val="tx1"/>
                        </a:solidFill>
                      </a:endParaRPr>
                    </a:p>
                  </a:txBody>
                  <a:tcPr/>
                </a:tc>
                <a:tc>
                  <a:txBody>
                    <a:bodyPr/>
                    <a:lstStyle/>
                    <a:p>
                      <a:endParaRPr lang="ro-MO" dirty="0" smtClean="0"/>
                    </a:p>
                    <a:p>
                      <a:pPr algn="ctr"/>
                      <a:r>
                        <a:rPr lang="ro-MO" dirty="0" smtClean="0">
                          <a:solidFill>
                            <a:schemeClr val="tx1"/>
                          </a:solidFill>
                        </a:rPr>
                        <a:t>Executat</a:t>
                      </a:r>
                      <a:endParaRPr lang="ru-RU"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1" dirty="0" err="1" smtClean="0">
                          <a:solidFill>
                            <a:srgbClr val="000000"/>
                          </a:solidFill>
                          <a:latin typeface="Times New Roman"/>
                          <a:ea typeface="Times New Roman"/>
                        </a:rPr>
                        <a:t>Ponderea</a:t>
                      </a:r>
                      <a:r>
                        <a:rPr lang="ru-RU" sz="1800" b="1" dirty="0" smtClean="0">
                          <a:solidFill>
                            <a:srgbClr val="000000"/>
                          </a:solidFill>
                          <a:latin typeface="Times New Roman"/>
                          <a:ea typeface="Times New Roman"/>
                        </a:rPr>
                        <a:t> </a:t>
                      </a:r>
                      <a:r>
                        <a:rPr lang="ro-MO" sz="1800" b="1" dirty="0" smtClean="0">
                          <a:solidFill>
                            <a:srgbClr val="000000"/>
                          </a:solidFill>
                          <a:latin typeface="Times New Roman"/>
                          <a:ea typeface="Times New Roman"/>
                        </a:rPr>
                        <a:t>e</a:t>
                      </a:r>
                      <a:r>
                        <a:rPr lang="ru-RU" sz="1800" b="1" dirty="0" err="1" smtClean="0">
                          <a:solidFill>
                            <a:srgbClr val="000000"/>
                          </a:solidFill>
                          <a:latin typeface="Times New Roman"/>
                          <a:ea typeface="Times New Roman"/>
                        </a:rPr>
                        <a:t>xecutat</a:t>
                      </a:r>
                      <a:r>
                        <a:rPr lang="ru-RU" sz="1800" b="1" dirty="0" smtClean="0">
                          <a:solidFill>
                            <a:srgbClr val="000000"/>
                          </a:solidFill>
                          <a:latin typeface="Times New Roman"/>
                          <a:ea typeface="Times New Roman"/>
                        </a:rPr>
                        <a:t> </a:t>
                      </a:r>
                      <a:r>
                        <a:rPr lang="ru-RU" sz="1800" b="1" dirty="0" err="1" smtClean="0">
                          <a:solidFill>
                            <a:srgbClr val="000000"/>
                          </a:solidFill>
                          <a:latin typeface="Times New Roman"/>
                          <a:ea typeface="Times New Roman"/>
                        </a:rPr>
                        <a:t>din</a:t>
                      </a:r>
                      <a:r>
                        <a:rPr lang="ru-RU" sz="1800" b="1" dirty="0" smtClean="0">
                          <a:solidFill>
                            <a:srgbClr val="000000"/>
                          </a:solidFill>
                          <a:latin typeface="Times New Roman"/>
                          <a:ea typeface="Times New Roman"/>
                        </a:rPr>
                        <a:t> </a:t>
                      </a:r>
                      <a:r>
                        <a:rPr lang="ru-RU" sz="1800" b="1" dirty="0" err="1" smtClean="0">
                          <a:solidFill>
                            <a:srgbClr val="000000"/>
                          </a:solidFill>
                          <a:latin typeface="Times New Roman"/>
                          <a:ea typeface="Times New Roman"/>
                        </a:rPr>
                        <a:t>total</a:t>
                      </a:r>
                      <a:r>
                        <a:rPr lang="ru-RU" sz="1800" b="1" dirty="0" smtClean="0">
                          <a:solidFill>
                            <a:srgbClr val="000000"/>
                          </a:solidFill>
                          <a:latin typeface="Times New Roman"/>
                          <a:ea typeface="Times New Roman"/>
                        </a:rPr>
                        <a:t> %</a:t>
                      </a:r>
                      <a:endParaRPr lang="ru-RU" dirty="0"/>
                    </a:p>
                  </a:txBody>
                  <a:tcPr/>
                </a:tc>
                <a:extLst>
                  <a:ext uri="{0D108BD9-81ED-4DB2-BD59-A6C34878D82A}">
                    <a16:rowId xmlns:a16="http://schemas.microsoft.com/office/drawing/2014/main" val="10000"/>
                  </a:ext>
                </a:extLst>
              </a:tr>
              <a:tr h="385287">
                <a:tc>
                  <a:txBody>
                    <a:bodyPr/>
                    <a:lstStyle/>
                    <a:p>
                      <a:pPr algn="ctr"/>
                      <a:r>
                        <a:rPr lang="ro-MO" b="1" dirty="0" smtClean="0"/>
                        <a:t>TOTAL</a:t>
                      </a:r>
                      <a:endParaRPr lang="ru-RU" b="1" dirty="0"/>
                    </a:p>
                  </a:txBody>
                  <a:tcPr marL="68580" marR="68580" marT="0" marB="0" anchor="b"/>
                </a:tc>
                <a:tc>
                  <a:txBody>
                    <a:bodyPr/>
                    <a:lstStyle/>
                    <a:p>
                      <a:pPr>
                        <a:lnSpc>
                          <a:spcPct val="107000"/>
                        </a:lnSpc>
                        <a:spcAft>
                          <a:spcPts val="0"/>
                        </a:spcAft>
                      </a:pPr>
                      <a:r>
                        <a:rPr lang="ru-RU" sz="2000" b="1"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gn="r"/>
                      <a:r>
                        <a:rPr lang="ro-MO" sz="2000" b="1" dirty="0" smtClean="0">
                          <a:latin typeface="Times New Roman" pitchFamily="18" charset="0"/>
                          <a:cs typeface="Times New Roman" pitchFamily="18" charset="0"/>
                        </a:rPr>
                        <a:t>12</a:t>
                      </a:r>
                      <a:r>
                        <a:rPr lang="en-US" sz="2000" b="1" dirty="0" smtClean="0">
                          <a:latin typeface="Times New Roman" pitchFamily="18" charset="0"/>
                          <a:cs typeface="Times New Roman" pitchFamily="18" charset="0"/>
                        </a:rPr>
                        <a:t> </a:t>
                      </a:r>
                      <a:r>
                        <a:rPr lang="ro-MO" sz="2000" b="1" dirty="0" smtClean="0">
                          <a:latin typeface="Times New Roman" pitchFamily="18" charset="0"/>
                          <a:cs typeface="Times New Roman" pitchFamily="18" charset="0"/>
                        </a:rPr>
                        <a:t>706,1</a:t>
                      </a:r>
                      <a:endParaRPr lang="ru-RU" sz="2000" b="1" dirty="0">
                        <a:latin typeface="Times New Roman" pitchFamily="18" charset="0"/>
                        <a:cs typeface="Times New Roman" pitchFamily="18" charset="0"/>
                      </a:endParaRPr>
                    </a:p>
                  </a:txBody>
                  <a:tcPr anchor="ctr"/>
                </a:tc>
                <a:tc>
                  <a:txBody>
                    <a:bodyPr/>
                    <a:lstStyle/>
                    <a:p>
                      <a:pPr algn="r" fontAlgn="b"/>
                      <a:r>
                        <a:rPr lang="en-US" sz="2000" b="1" i="0" u="none" strike="noStrike" dirty="0" smtClean="0">
                          <a:solidFill>
                            <a:srgbClr val="000000"/>
                          </a:solidFill>
                          <a:latin typeface="Times New Roman" pitchFamily="18" charset="0"/>
                          <a:cs typeface="Times New Roman" pitchFamily="18" charset="0"/>
                        </a:rPr>
                        <a:t>29 206,82</a:t>
                      </a:r>
                      <a:endParaRPr lang="ru-RU" sz="2000" b="1"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r" fontAlgn="b"/>
                      <a:r>
                        <a:rPr lang="en-US" sz="2000" b="1" i="0" u="none" strike="noStrike" dirty="0" smtClean="0">
                          <a:solidFill>
                            <a:srgbClr val="000000"/>
                          </a:solidFill>
                          <a:latin typeface="Times New Roman" pitchFamily="18" charset="0"/>
                          <a:cs typeface="Times New Roman" pitchFamily="18" charset="0"/>
                        </a:rPr>
                        <a:t>16</a:t>
                      </a:r>
                      <a:r>
                        <a:rPr lang="en-US" sz="2000" b="1" i="0" u="none" strike="noStrike" baseline="0" dirty="0" smtClean="0">
                          <a:solidFill>
                            <a:srgbClr val="000000"/>
                          </a:solidFill>
                          <a:latin typeface="Times New Roman" pitchFamily="18" charset="0"/>
                          <a:cs typeface="Times New Roman" pitchFamily="18" charset="0"/>
                        </a:rPr>
                        <a:t> 651,43</a:t>
                      </a:r>
                      <a:endParaRPr lang="ru-RU" sz="2000" b="1"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r" fontAlgn="b"/>
                      <a:r>
                        <a:rPr lang="ru-RU" sz="2000" b="1" i="0" u="none" strike="noStrike" dirty="0" smtClean="0">
                          <a:solidFill>
                            <a:srgbClr val="000000"/>
                          </a:solidFill>
                          <a:latin typeface="Times New Roman" pitchFamily="18" charset="0"/>
                          <a:cs typeface="Times New Roman" pitchFamily="18" charset="0"/>
                        </a:rPr>
                        <a:t>100</a:t>
                      </a:r>
                      <a:r>
                        <a:rPr lang="ro-MO" sz="2000" b="1" i="0" u="none" strike="noStrike" dirty="0" smtClean="0">
                          <a:solidFill>
                            <a:srgbClr val="000000"/>
                          </a:solidFill>
                          <a:latin typeface="Times New Roman" pitchFamily="18" charset="0"/>
                          <a:cs typeface="Times New Roman" pitchFamily="18" charset="0"/>
                        </a:rPr>
                        <a:t>,0</a:t>
                      </a:r>
                      <a:endParaRPr lang="ru-RU" sz="2000" b="1" i="0" u="none" strike="noStrike" dirty="0">
                        <a:solidFill>
                          <a:srgbClr val="000000"/>
                        </a:solidFill>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1"/>
                  </a:ext>
                </a:extLst>
              </a:tr>
              <a:tr h="612816">
                <a:tc>
                  <a:txBody>
                    <a:bodyPr/>
                    <a:lstStyle/>
                    <a:p>
                      <a:pPr indent="114300">
                        <a:lnSpc>
                          <a:spcPct val="107000"/>
                        </a:lnSpc>
                        <a:spcAft>
                          <a:spcPts val="0"/>
                        </a:spcAft>
                      </a:pPr>
                      <a:r>
                        <a:rPr lang="en-US" sz="2000" dirty="0" err="1">
                          <a:solidFill>
                            <a:srgbClr val="000000"/>
                          </a:solidFill>
                          <a:latin typeface="Times New Roman"/>
                          <a:ea typeface="Times New Roman"/>
                        </a:rPr>
                        <a:t>Servicii</a:t>
                      </a:r>
                      <a:r>
                        <a:rPr lang="en-US" sz="2000" dirty="0">
                          <a:solidFill>
                            <a:srgbClr val="000000"/>
                          </a:solidFill>
                          <a:latin typeface="Times New Roman"/>
                          <a:ea typeface="Times New Roman"/>
                        </a:rPr>
                        <a:t> de stat cu </a:t>
                      </a:r>
                      <a:r>
                        <a:rPr lang="en-US" sz="2000" dirty="0" err="1">
                          <a:solidFill>
                            <a:srgbClr val="000000"/>
                          </a:solidFill>
                          <a:latin typeface="Times New Roman"/>
                          <a:ea typeface="Times New Roman"/>
                        </a:rPr>
                        <a:t>destinatie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generala</a:t>
                      </a:r>
                      <a:r>
                        <a:rPr lang="en-US"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01  </a:t>
                      </a:r>
                      <a:endParaRPr lang="ru-RU" sz="2000" dirty="0">
                        <a:latin typeface="Times New Roman"/>
                        <a:ea typeface="Times New Roman"/>
                      </a:endParaRPr>
                    </a:p>
                  </a:txBody>
                  <a:tcPr marL="68580" marR="68580" marT="0" marB="0" anchor="ctr"/>
                </a:tc>
                <a:tc>
                  <a:txBody>
                    <a:bodyPr/>
                    <a:lstStyle/>
                    <a:p>
                      <a:pPr algn="r"/>
                      <a:r>
                        <a:rPr lang="ro-MO" sz="2000" dirty="0" smtClean="0">
                          <a:latin typeface="Times New Roman" pitchFamily="18" charset="0"/>
                          <a:cs typeface="Times New Roman" pitchFamily="18" charset="0"/>
                        </a:rPr>
                        <a:t>3474,3</a:t>
                      </a:r>
                      <a:endParaRPr lang="ru-RU" sz="2000" dirty="0">
                        <a:latin typeface="Times New Roman" pitchFamily="18" charset="0"/>
                        <a:cs typeface="Times New Roman" pitchFamily="18" charset="0"/>
                      </a:endParaRPr>
                    </a:p>
                  </a:txBody>
                  <a:tcPr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1 797,56</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1 288,83</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7,7</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2"/>
                  </a:ext>
                </a:extLst>
              </a:tr>
              <a:tr h="385287">
                <a:tc>
                  <a:txBody>
                    <a:bodyPr/>
                    <a:lstStyle/>
                    <a:p>
                      <a:pPr indent="114300">
                        <a:lnSpc>
                          <a:spcPct val="107000"/>
                        </a:lnSpc>
                        <a:spcAft>
                          <a:spcPts val="0"/>
                        </a:spcAft>
                      </a:pPr>
                      <a:r>
                        <a:rPr lang="ru-RU" sz="2000" dirty="0" err="1">
                          <a:solidFill>
                            <a:srgbClr val="000000"/>
                          </a:solidFill>
                          <a:latin typeface="Times New Roman"/>
                          <a:ea typeface="Times New Roman"/>
                        </a:rPr>
                        <a:t>Aparare</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nationala</a:t>
                      </a:r>
                      <a:r>
                        <a:rPr lang="ru-RU"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02  </a:t>
                      </a:r>
                      <a:endParaRPr lang="ru-RU" sz="2000" dirty="0">
                        <a:latin typeface="Times New Roman"/>
                        <a:ea typeface="Times New Roman"/>
                      </a:endParaRPr>
                    </a:p>
                  </a:txBody>
                  <a:tcPr marL="68580" marR="68580" marT="0" marB="0" anchor="ctr"/>
                </a:tc>
                <a:tc>
                  <a:txBody>
                    <a:bodyPr/>
                    <a:lstStyle/>
                    <a:p>
                      <a:pPr algn="r"/>
                      <a:r>
                        <a:rPr lang="ro-MO"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nchor="ctr"/>
                </a:tc>
                <a:tc>
                  <a:txBody>
                    <a:bodyPr/>
                    <a:lstStyle/>
                    <a:p>
                      <a:pPr algn="r"/>
                      <a:r>
                        <a:rPr lang="ro-MO"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nchor="ctr"/>
                </a:tc>
                <a:tc>
                  <a:txBody>
                    <a:bodyPr/>
                    <a:lstStyle/>
                    <a:p>
                      <a:pPr algn="r"/>
                      <a:r>
                        <a:rPr lang="ro-MO"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nchor="ctr"/>
                </a:tc>
                <a:tc>
                  <a:txBody>
                    <a:bodyPr/>
                    <a:lstStyle/>
                    <a:p>
                      <a:pPr algn="r"/>
                      <a:r>
                        <a:rPr lang="ro-MO"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nchor="ctr"/>
                </a:tc>
                <a:extLst>
                  <a:ext uri="{0D108BD9-81ED-4DB2-BD59-A6C34878D82A}">
                    <a16:rowId xmlns:a16="http://schemas.microsoft.com/office/drawing/2014/main" val="10003"/>
                  </a:ext>
                </a:extLst>
              </a:tr>
              <a:tr h="612816">
                <a:tc>
                  <a:txBody>
                    <a:bodyPr/>
                    <a:lstStyle/>
                    <a:p>
                      <a:pPr indent="114300">
                        <a:lnSpc>
                          <a:spcPct val="107000"/>
                        </a:lnSpc>
                        <a:spcAft>
                          <a:spcPts val="0"/>
                        </a:spcAft>
                      </a:pPr>
                      <a:r>
                        <a:rPr lang="en-US" sz="2000" dirty="0" err="1">
                          <a:solidFill>
                            <a:srgbClr val="000000"/>
                          </a:solidFill>
                          <a:latin typeface="Times New Roman"/>
                          <a:ea typeface="Times New Roman"/>
                        </a:rPr>
                        <a:t>Ordine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publica</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si</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securitate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nationala</a:t>
                      </a:r>
                      <a:r>
                        <a:rPr lang="en-US"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03  </a:t>
                      </a:r>
                      <a:endParaRPr lang="ru-RU" sz="2000" dirty="0">
                        <a:latin typeface="Times New Roman"/>
                        <a:ea typeface="Times New Roman"/>
                      </a:endParaRPr>
                    </a:p>
                  </a:txBody>
                  <a:tcPr marL="68580" marR="68580" marT="0" marB="0" anchor="ctr"/>
                </a:tc>
                <a:tc>
                  <a:txBody>
                    <a:bodyPr/>
                    <a:lstStyle/>
                    <a:p>
                      <a:pPr algn="r"/>
                      <a:r>
                        <a:rPr lang="ro-MO"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nchor="ctr"/>
                </a:tc>
                <a:tc>
                  <a:txBody>
                    <a:bodyPr/>
                    <a:lstStyle/>
                    <a:p>
                      <a:pPr algn="r"/>
                      <a:r>
                        <a:rPr lang="ro-MO" sz="2000" dirty="0" smtClean="0">
                          <a:latin typeface="Times New Roman" pitchFamily="18" charset="0"/>
                          <a:cs typeface="Times New Roman" pitchFamily="18" charset="0"/>
                        </a:rPr>
                        <a:t>7,5</a:t>
                      </a:r>
                      <a:endParaRPr lang="ru-RU" sz="2000" dirty="0">
                        <a:latin typeface="Times New Roman" pitchFamily="18" charset="0"/>
                        <a:cs typeface="Times New Roman" pitchFamily="18" charset="0"/>
                      </a:endParaRPr>
                    </a:p>
                  </a:txBody>
                  <a:tcPr anchor="ctr"/>
                </a:tc>
                <a:tc>
                  <a:txBody>
                    <a:bodyPr/>
                    <a:lstStyle/>
                    <a:p>
                      <a:pPr algn="r"/>
                      <a:r>
                        <a:rPr lang="ro-MO" sz="2000" dirty="0" smtClean="0">
                          <a:latin typeface="Times New Roman" pitchFamily="18" charset="0"/>
                          <a:cs typeface="Times New Roman" pitchFamily="18" charset="0"/>
                        </a:rPr>
                        <a:t>7,5</a:t>
                      </a:r>
                      <a:endParaRPr lang="ru-RU" sz="2000" dirty="0">
                        <a:latin typeface="Times New Roman" pitchFamily="18" charset="0"/>
                        <a:cs typeface="Times New Roman" pitchFamily="18" charset="0"/>
                      </a:endParaRPr>
                    </a:p>
                  </a:txBody>
                  <a:tcPr anchor="ctr"/>
                </a:tc>
                <a:tc>
                  <a:txBody>
                    <a:bodyPr/>
                    <a:lstStyle/>
                    <a:p>
                      <a:pPr algn="r"/>
                      <a:r>
                        <a:rPr lang="en-US" sz="2000" dirty="0" smtClean="0">
                          <a:latin typeface="Times New Roman" pitchFamily="18" charset="0"/>
                          <a:cs typeface="Times New Roman" pitchFamily="18" charset="0"/>
                        </a:rPr>
                        <a:t>0,1</a:t>
                      </a:r>
                      <a:endParaRPr lang="ru-RU" sz="2000" dirty="0">
                        <a:latin typeface="Times New Roman" pitchFamily="18" charset="0"/>
                        <a:cs typeface="Times New Roman" pitchFamily="18" charset="0"/>
                      </a:endParaRPr>
                    </a:p>
                  </a:txBody>
                  <a:tcPr anchor="ctr"/>
                </a:tc>
                <a:extLst>
                  <a:ext uri="{0D108BD9-81ED-4DB2-BD59-A6C34878D82A}">
                    <a16:rowId xmlns:a16="http://schemas.microsoft.com/office/drawing/2014/main" val="10004"/>
                  </a:ext>
                </a:extLst>
              </a:tr>
              <a:tr h="612816">
                <a:tc>
                  <a:txBody>
                    <a:bodyPr/>
                    <a:lstStyle/>
                    <a:p>
                      <a:pPr indent="114300">
                        <a:lnSpc>
                          <a:spcPct val="107000"/>
                        </a:lnSpc>
                        <a:spcAft>
                          <a:spcPts val="0"/>
                        </a:spcAft>
                      </a:pPr>
                      <a:r>
                        <a:rPr lang="ro-MD" sz="2000" dirty="0" smtClean="0">
                          <a:latin typeface="Times New Roman"/>
                          <a:ea typeface="Times New Roman"/>
                        </a:rPr>
                        <a:t>Servicii in domeniul economiei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o-MD" sz="2000" dirty="0" smtClean="0">
                          <a:latin typeface="Times New Roman"/>
                          <a:ea typeface="Times New Roman"/>
                        </a:rPr>
                        <a:t>04</a:t>
                      </a:r>
                      <a:endParaRPr lang="ru-RU" sz="2000" dirty="0">
                        <a:latin typeface="Times New Roman"/>
                        <a:ea typeface="Times New Roman"/>
                      </a:endParaRPr>
                    </a:p>
                  </a:txBody>
                  <a:tcPr marL="68580" marR="68580" marT="0" marB="0" anchor="ctr"/>
                </a:tc>
                <a:tc>
                  <a:txBody>
                    <a:bodyPr/>
                    <a:lstStyle/>
                    <a:p>
                      <a:pPr algn="r"/>
                      <a:r>
                        <a:rPr lang="ro-MD"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nchor="ctr"/>
                </a:tc>
                <a:tc>
                  <a:txBody>
                    <a:bodyPr/>
                    <a:lstStyle/>
                    <a:p>
                      <a:pPr algn="r"/>
                      <a:r>
                        <a:rPr lang="en-US" sz="2000" dirty="0" smtClean="0">
                          <a:latin typeface="Times New Roman" pitchFamily="18" charset="0"/>
                          <a:cs typeface="Times New Roman" pitchFamily="18" charset="0"/>
                        </a:rPr>
                        <a:t>1 220,41</a:t>
                      </a:r>
                      <a:endParaRPr lang="ru-RU" sz="2000" dirty="0">
                        <a:latin typeface="Times New Roman" pitchFamily="18" charset="0"/>
                        <a:cs typeface="Times New Roman" pitchFamily="18" charset="0"/>
                      </a:endParaRPr>
                    </a:p>
                  </a:txBody>
                  <a:tcPr anchor="ctr"/>
                </a:tc>
                <a:tc>
                  <a:txBody>
                    <a:bodyPr/>
                    <a:lstStyle/>
                    <a:p>
                      <a:pPr algn="r"/>
                      <a:r>
                        <a:rPr lang="en-US" sz="2000" dirty="0" smtClean="0">
                          <a:latin typeface="Times New Roman" pitchFamily="18" charset="0"/>
                          <a:cs typeface="Times New Roman" pitchFamily="18" charset="0"/>
                        </a:rPr>
                        <a:t>20,40</a:t>
                      </a:r>
                      <a:endParaRPr lang="ru-RU" sz="2000" dirty="0">
                        <a:latin typeface="Times New Roman" pitchFamily="18" charset="0"/>
                        <a:cs typeface="Times New Roman" pitchFamily="18" charset="0"/>
                      </a:endParaRPr>
                    </a:p>
                  </a:txBody>
                  <a:tcPr anchor="ctr"/>
                </a:tc>
                <a:tc>
                  <a:txBody>
                    <a:bodyPr/>
                    <a:lstStyle/>
                    <a:p>
                      <a:pPr algn="r"/>
                      <a:r>
                        <a:rPr lang="ro-MD"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nchor="ctr"/>
                </a:tc>
                <a:extLst>
                  <a:ext uri="{0D108BD9-81ED-4DB2-BD59-A6C34878D82A}">
                    <a16:rowId xmlns:a16="http://schemas.microsoft.com/office/drawing/2014/main" val="1817152573"/>
                  </a:ext>
                </a:extLst>
              </a:tr>
              <a:tr h="929937">
                <a:tc>
                  <a:txBody>
                    <a:bodyPr/>
                    <a:lstStyle/>
                    <a:p>
                      <a:pPr indent="114300">
                        <a:lnSpc>
                          <a:spcPct val="107000"/>
                        </a:lnSpc>
                        <a:spcAft>
                          <a:spcPts val="0"/>
                        </a:spcAft>
                      </a:pPr>
                      <a:r>
                        <a:rPr lang="ro-MO" sz="2000" dirty="0" smtClean="0">
                          <a:latin typeface="Times New Roman"/>
                          <a:ea typeface="Times New Roman"/>
                        </a:rPr>
                        <a:t>Gospodăria de locuințe și gospodăria serviciilor comunale</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o-MO" sz="2000" dirty="0" smtClean="0">
                          <a:latin typeface="Times New Roman"/>
                          <a:ea typeface="Times New Roman"/>
                        </a:rPr>
                        <a:t>06</a:t>
                      </a:r>
                      <a:endParaRPr lang="ru-RU" sz="2000" dirty="0">
                        <a:latin typeface="Times New Roman"/>
                        <a:ea typeface="Times New Roman"/>
                      </a:endParaRPr>
                    </a:p>
                  </a:txBody>
                  <a:tcPr marL="68580" marR="68580" marT="0" marB="0" anchor="ctr"/>
                </a:tc>
                <a:tc>
                  <a:txBody>
                    <a:bodyPr/>
                    <a:lstStyle/>
                    <a:p>
                      <a:pPr algn="r"/>
                      <a:r>
                        <a:rPr lang="ro-MO" sz="2000" dirty="0" smtClean="0">
                          <a:latin typeface="Times New Roman" pitchFamily="18" charset="0"/>
                          <a:cs typeface="Times New Roman" pitchFamily="18" charset="0"/>
                        </a:rPr>
                        <a:t>3200,0</a:t>
                      </a:r>
                      <a:endParaRPr lang="ru-RU" sz="2000" dirty="0">
                        <a:latin typeface="Times New Roman" pitchFamily="18" charset="0"/>
                        <a:cs typeface="Times New Roman" pitchFamily="18" charset="0"/>
                      </a:endParaRPr>
                    </a:p>
                  </a:txBody>
                  <a:tcPr anchor="ctr"/>
                </a:tc>
                <a:tc>
                  <a:txBody>
                    <a:bodyPr/>
                    <a:lstStyle/>
                    <a:p>
                      <a:pPr algn="r"/>
                      <a:r>
                        <a:rPr lang="ro-MO" sz="2000" dirty="0" smtClean="0">
                          <a:latin typeface="Times New Roman" pitchFamily="18" charset="0"/>
                          <a:cs typeface="Times New Roman" pitchFamily="18" charset="0"/>
                        </a:rPr>
                        <a:t>3</a:t>
                      </a:r>
                      <a:r>
                        <a:rPr lang="en-US" sz="2000" dirty="0" smtClean="0">
                          <a:latin typeface="Times New Roman" pitchFamily="18" charset="0"/>
                          <a:cs typeface="Times New Roman" pitchFamily="18" charset="0"/>
                        </a:rPr>
                        <a:t>4</a:t>
                      </a:r>
                      <a:r>
                        <a:rPr lang="ro-MO" sz="2000" dirty="0" smtClean="0">
                          <a:latin typeface="Times New Roman" pitchFamily="18" charset="0"/>
                          <a:cs typeface="Times New Roman" pitchFamily="18" charset="0"/>
                        </a:rPr>
                        <a:t>00,0</a:t>
                      </a:r>
                      <a:endParaRPr lang="ru-RU" sz="2000" dirty="0">
                        <a:latin typeface="Times New Roman" pitchFamily="18" charset="0"/>
                        <a:cs typeface="Times New Roman" pitchFamily="18" charset="0"/>
                      </a:endParaRPr>
                    </a:p>
                  </a:txBody>
                  <a:tcPr anchor="ctr"/>
                </a:tc>
                <a:tc>
                  <a:txBody>
                    <a:bodyPr/>
                    <a:lstStyle/>
                    <a:p>
                      <a:pPr algn="r"/>
                      <a:r>
                        <a:rPr lang="ro-MO"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nchor="ctr"/>
                </a:tc>
                <a:tc>
                  <a:txBody>
                    <a:bodyPr/>
                    <a:lstStyle/>
                    <a:p>
                      <a:pPr algn="r"/>
                      <a:r>
                        <a:rPr lang="ro-MO"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nchor="ctr"/>
                </a:tc>
                <a:extLst>
                  <a:ext uri="{0D108BD9-81ED-4DB2-BD59-A6C34878D82A}">
                    <a16:rowId xmlns:a16="http://schemas.microsoft.com/office/drawing/2014/main" val="10005"/>
                  </a:ext>
                </a:extLst>
              </a:tr>
              <a:tr h="385287">
                <a:tc>
                  <a:txBody>
                    <a:bodyPr/>
                    <a:lstStyle/>
                    <a:p>
                      <a:pPr indent="114300">
                        <a:lnSpc>
                          <a:spcPct val="107000"/>
                        </a:lnSpc>
                        <a:spcAft>
                          <a:spcPts val="0"/>
                        </a:spcAft>
                      </a:pPr>
                      <a:r>
                        <a:rPr lang="ro-MO" sz="2000" dirty="0" smtClean="0">
                          <a:latin typeface="Times New Roman"/>
                          <a:ea typeface="Times New Roman"/>
                        </a:rPr>
                        <a:t>Ocrotirea sănătății</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o-MO" sz="2000" dirty="0" smtClean="0">
                          <a:latin typeface="Times New Roman"/>
                          <a:ea typeface="Times New Roman"/>
                        </a:rPr>
                        <a:t>07</a:t>
                      </a:r>
                      <a:endParaRPr lang="ru-RU" sz="2000" dirty="0">
                        <a:latin typeface="Times New Roman"/>
                        <a:ea typeface="Times New Roman"/>
                      </a:endParaRPr>
                    </a:p>
                  </a:txBody>
                  <a:tcPr marL="68580" marR="68580" marT="0" marB="0" anchor="ctr"/>
                </a:tc>
                <a:tc>
                  <a:txBody>
                    <a:bodyPr/>
                    <a:lstStyle/>
                    <a:p>
                      <a:pPr algn="r"/>
                      <a:r>
                        <a:rPr lang="ro-MO"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txBody>
                  <a:tcPr anchor="ctr"/>
                </a:tc>
                <a:tc>
                  <a:txBody>
                    <a:bodyPr/>
                    <a:lstStyle/>
                    <a:p>
                      <a:pPr algn="r" fontAlgn="b"/>
                      <a:r>
                        <a:rPr lang="ru-RU" sz="2000" b="0" i="0" u="none" strike="noStrike" dirty="0">
                          <a:solidFill>
                            <a:srgbClr val="000000"/>
                          </a:solidFill>
                          <a:latin typeface="Times New Roman" pitchFamily="18" charset="0"/>
                          <a:cs typeface="Times New Roman" pitchFamily="18" charset="0"/>
                        </a:rPr>
                        <a:t>395,50</a:t>
                      </a:r>
                    </a:p>
                  </a:txBody>
                  <a:tcPr marL="9525" marR="9525" marT="9525" marB="0" anchor="ctr"/>
                </a:tc>
                <a:tc>
                  <a:txBody>
                    <a:bodyPr/>
                    <a:lstStyle/>
                    <a:p>
                      <a:pPr algn="r" fontAlgn="b"/>
                      <a:r>
                        <a:rPr lang="ru-RU" sz="2000" b="0" i="0" u="none" strike="noStrike" dirty="0">
                          <a:solidFill>
                            <a:srgbClr val="000000"/>
                          </a:solidFill>
                          <a:latin typeface="Times New Roman" pitchFamily="18" charset="0"/>
                          <a:cs typeface="Times New Roman" pitchFamily="18" charset="0"/>
                        </a:rPr>
                        <a:t>395,48</a:t>
                      </a:r>
                    </a:p>
                  </a:txBody>
                  <a:tcPr marL="9525" marR="9525" marT="9525" marB="0"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2,4</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6"/>
                  </a:ext>
                </a:extLst>
              </a:tr>
              <a:tr h="659095">
                <a:tc>
                  <a:txBody>
                    <a:bodyPr/>
                    <a:lstStyle/>
                    <a:p>
                      <a:pPr indent="114300">
                        <a:lnSpc>
                          <a:spcPct val="107000"/>
                        </a:lnSpc>
                        <a:spcAft>
                          <a:spcPts val="0"/>
                        </a:spcAft>
                      </a:pPr>
                      <a:r>
                        <a:rPr lang="en-US" sz="2000" dirty="0" err="1">
                          <a:solidFill>
                            <a:srgbClr val="000000"/>
                          </a:solidFill>
                          <a:latin typeface="Times New Roman"/>
                          <a:ea typeface="Times New Roman"/>
                        </a:rPr>
                        <a:t>Cultura</a:t>
                      </a:r>
                      <a:r>
                        <a:rPr lang="en-US" sz="2000" dirty="0">
                          <a:solidFill>
                            <a:srgbClr val="000000"/>
                          </a:solidFill>
                          <a:latin typeface="Times New Roman"/>
                          <a:ea typeface="Times New Roman"/>
                        </a:rPr>
                        <a:t>,  sport,  </a:t>
                      </a:r>
                      <a:r>
                        <a:rPr lang="en-US" sz="2000" dirty="0" err="1">
                          <a:solidFill>
                            <a:srgbClr val="000000"/>
                          </a:solidFill>
                          <a:latin typeface="Times New Roman"/>
                          <a:ea typeface="Times New Roman"/>
                        </a:rPr>
                        <a:t>tineret</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culte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si</a:t>
                      </a:r>
                      <a:r>
                        <a:rPr lang="en-US" sz="2000" dirty="0">
                          <a:solidFill>
                            <a:srgbClr val="000000"/>
                          </a:solidFill>
                          <a:latin typeface="Times New Roman"/>
                          <a:ea typeface="Times New Roman"/>
                        </a:rPr>
                        <a:t>  </a:t>
                      </a:r>
                      <a:r>
                        <a:rPr lang="en-US" sz="2000" dirty="0" err="1" smtClean="0">
                          <a:solidFill>
                            <a:srgbClr val="000000"/>
                          </a:solidFill>
                          <a:latin typeface="Times New Roman"/>
                          <a:ea typeface="Times New Roman"/>
                        </a:rPr>
                        <a:t>odihna</a:t>
                      </a:r>
                      <a:r>
                        <a:rPr lang="en-US" sz="2000" dirty="0" smtClean="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08  </a:t>
                      </a:r>
                      <a:endParaRPr lang="ru-RU" sz="2000" dirty="0">
                        <a:latin typeface="Times New Roman"/>
                        <a:ea typeface="Times New Roman"/>
                      </a:endParaRPr>
                    </a:p>
                  </a:txBody>
                  <a:tcPr marL="68580" marR="68580" marT="0" marB="0" anchor="ctr"/>
                </a:tc>
                <a:tc>
                  <a:txBody>
                    <a:bodyPr/>
                    <a:lstStyle/>
                    <a:p>
                      <a:pPr algn="r"/>
                      <a:r>
                        <a:rPr lang="ro-MO" sz="2000" dirty="0" smtClean="0">
                          <a:latin typeface="Times New Roman" pitchFamily="18" charset="0"/>
                          <a:cs typeface="Times New Roman" pitchFamily="18" charset="0"/>
                        </a:rPr>
                        <a:t>146,1</a:t>
                      </a:r>
                      <a:endParaRPr lang="ru-RU" sz="2000" dirty="0">
                        <a:latin typeface="Times New Roman" pitchFamily="18" charset="0"/>
                        <a:cs typeface="Times New Roman" pitchFamily="18" charset="0"/>
                      </a:endParaRPr>
                    </a:p>
                  </a:txBody>
                  <a:tcPr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1 077,23</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304,29</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1,8</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7"/>
                  </a:ext>
                </a:extLst>
              </a:tr>
              <a:tr h="385287">
                <a:tc>
                  <a:txBody>
                    <a:bodyPr/>
                    <a:lstStyle/>
                    <a:p>
                      <a:pPr indent="114300">
                        <a:lnSpc>
                          <a:spcPct val="107000"/>
                        </a:lnSpc>
                        <a:spcAft>
                          <a:spcPts val="0"/>
                        </a:spcAft>
                      </a:pPr>
                      <a:r>
                        <a:rPr lang="ru-RU" sz="2000" dirty="0" err="1">
                          <a:solidFill>
                            <a:srgbClr val="000000"/>
                          </a:solidFill>
                          <a:latin typeface="Times New Roman"/>
                          <a:ea typeface="Times New Roman"/>
                        </a:rPr>
                        <a:t>Invatamint</a:t>
                      </a:r>
                      <a:r>
                        <a:rPr lang="ru-RU"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09  </a:t>
                      </a:r>
                      <a:endParaRPr lang="ru-RU" sz="2000" dirty="0">
                        <a:latin typeface="Times New Roman"/>
                        <a:ea typeface="Times New Roman"/>
                      </a:endParaRPr>
                    </a:p>
                  </a:txBody>
                  <a:tcPr marL="68580" marR="68580" marT="0" marB="0" anchor="ctr"/>
                </a:tc>
                <a:tc>
                  <a:txBody>
                    <a:bodyPr/>
                    <a:lstStyle/>
                    <a:p>
                      <a:pPr algn="r"/>
                      <a:r>
                        <a:rPr lang="ro-MO" sz="2000" dirty="0" smtClean="0">
                          <a:latin typeface="Times New Roman" pitchFamily="18" charset="0"/>
                          <a:cs typeface="Times New Roman" pitchFamily="18" charset="0"/>
                        </a:rPr>
                        <a:t>5872,7</a:t>
                      </a:r>
                      <a:endParaRPr lang="ru-RU" sz="2000" dirty="0">
                        <a:latin typeface="Times New Roman" pitchFamily="18" charset="0"/>
                        <a:cs typeface="Times New Roman" pitchFamily="18" charset="0"/>
                      </a:endParaRPr>
                    </a:p>
                  </a:txBody>
                  <a:tcPr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19 828,08</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13</a:t>
                      </a:r>
                      <a:r>
                        <a:rPr lang="en-US" sz="2000" b="0" i="0" u="none" strike="noStrike" baseline="0" dirty="0" smtClean="0">
                          <a:solidFill>
                            <a:srgbClr val="000000"/>
                          </a:solidFill>
                          <a:latin typeface="Times New Roman" pitchFamily="18" charset="0"/>
                          <a:cs typeface="Times New Roman" pitchFamily="18" charset="0"/>
                        </a:rPr>
                        <a:t> 987,65</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84,1</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8"/>
                  </a:ext>
                </a:extLst>
              </a:tr>
              <a:tr h="385287">
                <a:tc>
                  <a:txBody>
                    <a:bodyPr/>
                    <a:lstStyle/>
                    <a:p>
                      <a:pPr indent="114300">
                        <a:lnSpc>
                          <a:spcPct val="107000"/>
                        </a:lnSpc>
                        <a:spcAft>
                          <a:spcPts val="0"/>
                        </a:spcAft>
                      </a:pPr>
                      <a:r>
                        <a:rPr lang="ru-RU" sz="2000" dirty="0" err="1">
                          <a:solidFill>
                            <a:srgbClr val="000000"/>
                          </a:solidFill>
                          <a:latin typeface="Times New Roman"/>
                          <a:ea typeface="Times New Roman"/>
                        </a:rPr>
                        <a:t>Protectie</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sociala</a:t>
                      </a:r>
                      <a:r>
                        <a:rPr lang="ru-RU"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nSpc>
                          <a:spcPct val="107000"/>
                        </a:lnSpc>
                        <a:spcAft>
                          <a:spcPts val="0"/>
                        </a:spcAft>
                      </a:pPr>
                      <a:r>
                        <a:rPr lang="ru-RU" sz="2000" dirty="0">
                          <a:solidFill>
                            <a:srgbClr val="000000"/>
                          </a:solidFill>
                          <a:latin typeface="Times New Roman"/>
                          <a:ea typeface="Times New Roman"/>
                        </a:rPr>
                        <a:t>10  </a:t>
                      </a:r>
                      <a:endParaRPr lang="ru-RU" sz="2000" dirty="0">
                        <a:latin typeface="Times New Roman"/>
                        <a:ea typeface="Times New Roman"/>
                      </a:endParaRPr>
                    </a:p>
                  </a:txBody>
                  <a:tcPr marL="68580" marR="68580" marT="0" marB="0" anchor="ctr"/>
                </a:tc>
                <a:tc>
                  <a:txBody>
                    <a:bodyPr/>
                    <a:lstStyle/>
                    <a:p>
                      <a:pPr algn="r"/>
                      <a:r>
                        <a:rPr lang="ro-MO" sz="2000" dirty="0" smtClean="0">
                          <a:latin typeface="Times New Roman" pitchFamily="18" charset="0"/>
                          <a:cs typeface="Times New Roman" pitchFamily="18" charset="0"/>
                        </a:rPr>
                        <a:t>13,0</a:t>
                      </a:r>
                      <a:endParaRPr lang="ru-RU" sz="2000" dirty="0">
                        <a:latin typeface="Times New Roman" pitchFamily="18" charset="0"/>
                        <a:cs typeface="Times New Roman" pitchFamily="18" charset="0"/>
                      </a:endParaRPr>
                    </a:p>
                  </a:txBody>
                  <a:tcPr anchor="ctr"/>
                </a:tc>
                <a:tc>
                  <a:txBody>
                    <a:bodyPr/>
                    <a:lstStyle/>
                    <a:p>
                      <a:pPr algn="r" fontAlgn="b"/>
                      <a:r>
                        <a:rPr lang="ru-RU" sz="2000" b="0" i="0" u="none" strike="noStrike" dirty="0">
                          <a:solidFill>
                            <a:srgbClr val="000000"/>
                          </a:solidFill>
                          <a:latin typeface="Times New Roman" pitchFamily="18" charset="0"/>
                          <a:cs typeface="Times New Roman" pitchFamily="18" charset="0"/>
                        </a:rPr>
                        <a:t>1 </a:t>
                      </a:r>
                      <a:r>
                        <a:rPr lang="en-US" sz="2000" b="0" i="0" u="none" strike="noStrike" dirty="0" smtClean="0">
                          <a:solidFill>
                            <a:srgbClr val="000000"/>
                          </a:solidFill>
                          <a:latin typeface="Times New Roman" pitchFamily="18" charset="0"/>
                          <a:cs typeface="Times New Roman" pitchFamily="18" charset="0"/>
                        </a:rPr>
                        <a:t>480,55</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647,28</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r" fontAlgn="b"/>
                      <a:r>
                        <a:rPr lang="en-US" sz="2000" b="0" i="0" u="none" strike="noStrike" dirty="0" smtClean="0">
                          <a:solidFill>
                            <a:srgbClr val="000000"/>
                          </a:solidFill>
                          <a:latin typeface="Times New Roman" pitchFamily="18" charset="0"/>
                          <a:cs typeface="Times New Roman" pitchFamily="18" charset="0"/>
                        </a:rPr>
                        <a:t>3,9</a:t>
                      </a:r>
                      <a:endParaRPr lang="ru-RU" sz="2000" b="0" i="0" u="none" strike="noStrike" dirty="0">
                        <a:solidFill>
                          <a:srgbClr val="000000"/>
                        </a:solidFill>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9"/>
                  </a:ext>
                </a:extLst>
              </a:tr>
            </a:tbl>
          </a:graphicData>
        </a:graphic>
      </p:graphicFrame>
    </p:spTree>
  </p:cSld>
  <p:clrMapOvr>
    <a:masterClrMapping/>
  </p:clrMapOvr>
  <p:transition spd="med">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58204" cy="785794"/>
          </a:xfrm>
        </p:spPr>
        <p:txBody>
          <a:bodyPr>
            <a:normAutofit/>
          </a:bodyPr>
          <a:lstStyle/>
          <a:p>
            <a:pPr algn="ctr"/>
            <a:r>
              <a:rPr lang="ro-MO" sz="3200" b="1" dirty="0" smtClean="0">
                <a:solidFill>
                  <a:schemeClr val="tx1"/>
                </a:solidFill>
                <a:latin typeface="Times New Roman" pitchFamily="18" charset="0"/>
                <a:cs typeface="Times New Roman" pitchFamily="18" charset="0"/>
              </a:rPr>
              <a:t>STOCURI DE MATERIALE CIRCULANTE</a:t>
            </a:r>
            <a:endParaRPr lang="ru-RU" sz="3200" b="1" dirty="0">
              <a:solidFill>
                <a:schemeClr val="tx1"/>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3681434921"/>
              </p:ext>
            </p:extLst>
          </p:nvPr>
        </p:nvGraphicFramePr>
        <p:xfrm>
          <a:off x="357158" y="928670"/>
          <a:ext cx="8429685" cy="5378332"/>
        </p:xfrm>
        <a:graphic>
          <a:graphicData uri="http://schemas.openxmlformats.org/drawingml/2006/table">
            <a:tbl>
              <a:tblPr firstRow="1" bandRow="1">
                <a:tableStyleId>{5C22544A-7EE6-4342-B048-85BDC9FD1C3A}</a:tableStyleId>
              </a:tblPr>
              <a:tblGrid>
                <a:gridCol w="2458658">
                  <a:extLst>
                    <a:ext uri="{9D8B030D-6E8A-4147-A177-3AD203B41FA5}">
                      <a16:colId xmlns:a16="http://schemas.microsoft.com/office/drawing/2014/main" val="20000"/>
                    </a:ext>
                  </a:extLst>
                </a:gridCol>
                <a:gridCol w="439036">
                  <a:extLst>
                    <a:ext uri="{9D8B030D-6E8A-4147-A177-3AD203B41FA5}">
                      <a16:colId xmlns:a16="http://schemas.microsoft.com/office/drawing/2014/main" val="20001"/>
                    </a:ext>
                  </a:extLst>
                </a:gridCol>
                <a:gridCol w="1174272">
                  <a:extLst>
                    <a:ext uri="{9D8B030D-6E8A-4147-A177-3AD203B41FA5}">
                      <a16:colId xmlns:a16="http://schemas.microsoft.com/office/drawing/2014/main" val="20002"/>
                    </a:ext>
                  </a:extLst>
                </a:gridCol>
                <a:gridCol w="1547823">
                  <a:extLst>
                    <a:ext uri="{9D8B030D-6E8A-4147-A177-3AD203B41FA5}">
                      <a16:colId xmlns:a16="http://schemas.microsoft.com/office/drawing/2014/main" val="20003"/>
                    </a:ext>
                  </a:extLst>
                </a:gridCol>
                <a:gridCol w="1404948">
                  <a:extLst>
                    <a:ext uri="{9D8B030D-6E8A-4147-A177-3AD203B41FA5}">
                      <a16:colId xmlns:a16="http://schemas.microsoft.com/office/drawing/2014/main" val="20004"/>
                    </a:ext>
                  </a:extLst>
                </a:gridCol>
                <a:gridCol w="1404948">
                  <a:extLst>
                    <a:ext uri="{9D8B030D-6E8A-4147-A177-3AD203B41FA5}">
                      <a16:colId xmlns:a16="http://schemas.microsoft.com/office/drawing/2014/main" val="20005"/>
                    </a:ext>
                  </a:extLst>
                </a:gridCol>
              </a:tblGrid>
              <a:tr h="370840">
                <a:tc>
                  <a:txBody>
                    <a:bodyPr/>
                    <a:lstStyle/>
                    <a:p>
                      <a:pPr algn="ctr">
                        <a:lnSpc>
                          <a:spcPct val="107000"/>
                        </a:lnSpc>
                        <a:spcAft>
                          <a:spcPts val="0"/>
                        </a:spcAft>
                      </a:pPr>
                      <a:r>
                        <a:rPr lang="ro-MO" sz="2000" b="1" dirty="0" smtClean="0">
                          <a:solidFill>
                            <a:srgbClr val="000000"/>
                          </a:solidFill>
                          <a:latin typeface="Times New Roman"/>
                          <a:ea typeface="Times New Roman"/>
                        </a:rPr>
                        <a:t>TOTAL</a:t>
                      </a:r>
                      <a:r>
                        <a:rPr lang="ru-RU" sz="2000" b="1" dirty="0" smtClean="0">
                          <a:solidFill>
                            <a:srgbClr val="000000"/>
                          </a:solidFill>
                          <a:latin typeface="Times New Roman"/>
                          <a:ea typeface="Times New Roman"/>
                        </a:rPr>
                        <a:t>  </a:t>
                      </a:r>
                      <a:endParaRPr lang="ro-MO" sz="2000" b="1" dirty="0" smtClean="0">
                        <a:solidFill>
                          <a:srgbClr val="000000"/>
                        </a:solidFill>
                        <a:latin typeface="Times New Roman"/>
                        <a:ea typeface="Times New Roman"/>
                      </a:endParaRPr>
                    </a:p>
                    <a:p>
                      <a:pPr algn="ctr">
                        <a:lnSpc>
                          <a:spcPct val="107000"/>
                        </a:lnSpc>
                        <a:spcAft>
                          <a:spcPts val="0"/>
                        </a:spcAft>
                      </a:pPr>
                      <a:r>
                        <a:rPr lang="ru-RU" sz="2000" b="1" dirty="0" smtClean="0">
                          <a:solidFill>
                            <a:srgbClr val="000000"/>
                          </a:solidFill>
                          <a:latin typeface="Times New Roman"/>
                          <a:ea typeface="Times New Roman"/>
                        </a:rPr>
                        <a:t>                                                                                                                          </a:t>
                      </a:r>
                      <a:endParaRPr lang="ru-RU" sz="2000" dirty="0">
                        <a:latin typeface="Times New Roman"/>
                        <a:ea typeface="Times New Roman"/>
                      </a:endParaRPr>
                    </a:p>
                  </a:txBody>
                  <a:tcPr marL="68580" marR="68580" marT="0" marB="0" anchor="b"/>
                </a:tc>
                <a:tc>
                  <a:txBody>
                    <a:bodyPr/>
                    <a:lstStyle/>
                    <a:p>
                      <a:pPr algn="ctr">
                        <a:lnSpc>
                          <a:spcPct val="107000"/>
                        </a:lnSpc>
                        <a:spcAft>
                          <a:spcPts val="0"/>
                        </a:spcAft>
                      </a:pPr>
                      <a:r>
                        <a:rPr lang="ru-RU" sz="1400" b="1" dirty="0" smtClean="0">
                          <a:solidFill>
                            <a:srgbClr val="000000"/>
                          </a:solidFill>
                          <a:latin typeface="Times New Roman"/>
                          <a:ea typeface="Times New Roman"/>
                        </a:rPr>
                        <a:t>F1-F3</a:t>
                      </a:r>
                      <a:endParaRPr lang="ru-RU" sz="1400" dirty="0">
                        <a:latin typeface="Times New Roman"/>
                        <a:ea typeface="Times New Roman"/>
                      </a:endParaRPr>
                    </a:p>
                  </a:txBody>
                  <a:tcPr marL="68580" marR="68580" marT="0" marB="0" anchor="ctr"/>
                </a:tc>
                <a:tc>
                  <a:txBody>
                    <a:bodyPr/>
                    <a:lstStyle/>
                    <a:p>
                      <a:endParaRPr lang="ro-MO" dirty="0" smtClean="0"/>
                    </a:p>
                    <a:p>
                      <a:r>
                        <a:rPr lang="ro-MO" dirty="0" smtClean="0">
                          <a:solidFill>
                            <a:schemeClr val="tx1"/>
                          </a:solidFill>
                        </a:rPr>
                        <a:t>Aprobat</a:t>
                      </a:r>
                      <a:endParaRPr lang="ru-RU" dirty="0">
                        <a:solidFill>
                          <a:schemeClr val="tx1"/>
                        </a:solidFill>
                      </a:endParaRPr>
                    </a:p>
                  </a:txBody>
                  <a:tcPr/>
                </a:tc>
                <a:tc>
                  <a:txBody>
                    <a:bodyPr/>
                    <a:lstStyle/>
                    <a:p>
                      <a:endParaRPr lang="ro-MO" dirty="0" smtClean="0"/>
                    </a:p>
                    <a:p>
                      <a:r>
                        <a:rPr lang="ro-MO" dirty="0" smtClean="0">
                          <a:solidFill>
                            <a:schemeClr val="tx1"/>
                          </a:solidFill>
                        </a:rPr>
                        <a:t>Precizat</a:t>
                      </a:r>
                      <a:endParaRPr lang="ru-RU" dirty="0">
                        <a:solidFill>
                          <a:schemeClr val="tx1"/>
                        </a:solidFill>
                      </a:endParaRPr>
                    </a:p>
                  </a:txBody>
                  <a:tcPr/>
                </a:tc>
                <a:tc>
                  <a:txBody>
                    <a:bodyPr/>
                    <a:lstStyle/>
                    <a:p>
                      <a:endParaRPr lang="ro-MO" dirty="0" smtClean="0"/>
                    </a:p>
                    <a:p>
                      <a:r>
                        <a:rPr lang="ro-MO" dirty="0" smtClean="0">
                          <a:solidFill>
                            <a:schemeClr val="tx1"/>
                          </a:solidFill>
                        </a:rPr>
                        <a:t>Executat</a:t>
                      </a:r>
                      <a:endParaRPr lang="ru-RU"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1" dirty="0" err="1" smtClean="0">
                          <a:solidFill>
                            <a:srgbClr val="000000"/>
                          </a:solidFill>
                          <a:latin typeface="Times New Roman"/>
                          <a:ea typeface="Times New Roman"/>
                        </a:rPr>
                        <a:t>Ponderea</a:t>
                      </a:r>
                      <a:r>
                        <a:rPr lang="ru-RU" sz="1800" b="1" dirty="0" smtClean="0">
                          <a:solidFill>
                            <a:srgbClr val="000000"/>
                          </a:solidFill>
                          <a:latin typeface="Times New Roman"/>
                          <a:ea typeface="Times New Roman"/>
                        </a:rPr>
                        <a:t> </a:t>
                      </a:r>
                      <a:r>
                        <a:rPr lang="ro-MO" sz="1800" b="1" dirty="0" smtClean="0">
                          <a:solidFill>
                            <a:srgbClr val="000000"/>
                          </a:solidFill>
                          <a:latin typeface="Times New Roman"/>
                          <a:ea typeface="Times New Roman"/>
                        </a:rPr>
                        <a:t>e</a:t>
                      </a:r>
                      <a:r>
                        <a:rPr lang="ru-RU" sz="1800" b="1" dirty="0" err="1" smtClean="0">
                          <a:solidFill>
                            <a:srgbClr val="000000"/>
                          </a:solidFill>
                          <a:latin typeface="Times New Roman"/>
                          <a:ea typeface="Times New Roman"/>
                        </a:rPr>
                        <a:t>xecutat</a:t>
                      </a:r>
                      <a:r>
                        <a:rPr lang="ru-RU" sz="1800" b="1" dirty="0" smtClean="0">
                          <a:solidFill>
                            <a:srgbClr val="000000"/>
                          </a:solidFill>
                          <a:latin typeface="Times New Roman"/>
                          <a:ea typeface="Times New Roman"/>
                        </a:rPr>
                        <a:t> </a:t>
                      </a:r>
                      <a:r>
                        <a:rPr lang="ru-RU" sz="1800" b="1" dirty="0" err="1" smtClean="0">
                          <a:solidFill>
                            <a:srgbClr val="000000"/>
                          </a:solidFill>
                          <a:latin typeface="Times New Roman"/>
                          <a:ea typeface="Times New Roman"/>
                        </a:rPr>
                        <a:t>din</a:t>
                      </a:r>
                      <a:r>
                        <a:rPr lang="ru-RU" sz="1800" b="1" dirty="0" smtClean="0">
                          <a:solidFill>
                            <a:srgbClr val="000000"/>
                          </a:solidFill>
                          <a:latin typeface="Times New Roman"/>
                          <a:ea typeface="Times New Roman"/>
                        </a:rPr>
                        <a:t> </a:t>
                      </a:r>
                      <a:r>
                        <a:rPr lang="ru-RU" sz="1800" b="1" dirty="0" err="1" smtClean="0">
                          <a:solidFill>
                            <a:srgbClr val="000000"/>
                          </a:solidFill>
                          <a:latin typeface="Times New Roman"/>
                          <a:ea typeface="Times New Roman"/>
                        </a:rPr>
                        <a:t>total</a:t>
                      </a:r>
                      <a:r>
                        <a:rPr lang="ru-RU" sz="1800" b="1" dirty="0" smtClean="0">
                          <a:solidFill>
                            <a:srgbClr val="000000"/>
                          </a:solidFill>
                          <a:latin typeface="Times New Roman"/>
                          <a:ea typeface="Times New Roman"/>
                        </a:rPr>
                        <a:t> %</a:t>
                      </a:r>
                      <a:endParaRPr lang="ru-RU" dirty="0"/>
                    </a:p>
                  </a:txBody>
                  <a:tcPr/>
                </a:tc>
                <a:extLst>
                  <a:ext uri="{0D108BD9-81ED-4DB2-BD59-A6C34878D82A}">
                    <a16:rowId xmlns:a16="http://schemas.microsoft.com/office/drawing/2014/main" val="10000"/>
                  </a:ext>
                </a:extLst>
              </a:tr>
              <a:tr h="371484">
                <a:tc>
                  <a:txBody>
                    <a:bodyPr/>
                    <a:lstStyle/>
                    <a:p>
                      <a:pPr algn="ctr"/>
                      <a:r>
                        <a:rPr lang="ro-MO" b="1" dirty="0" smtClean="0"/>
                        <a:t>TOTAL</a:t>
                      </a:r>
                      <a:endParaRPr lang="ru-RU" b="1" dirty="0"/>
                    </a:p>
                  </a:txBody>
                  <a:tcPr marL="68580" marR="68580" marT="0" marB="0" anchor="ctr"/>
                </a:tc>
                <a:tc>
                  <a:txBody>
                    <a:bodyPr/>
                    <a:lstStyle/>
                    <a:p>
                      <a:pPr>
                        <a:lnSpc>
                          <a:spcPct val="107000"/>
                        </a:lnSpc>
                        <a:spcAft>
                          <a:spcPts val="0"/>
                        </a:spcAft>
                      </a:pPr>
                      <a:r>
                        <a:rPr lang="ru-RU" sz="2000" b="1"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ctr"/>
                </a:tc>
                <a:tc>
                  <a:txBody>
                    <a:bodyPr/>
                    <a:lstStyle/>
                    <a:p>
                      <a:pPr algn="ctr" fontAlgn="b"/>
                      <a:r>
                        <a:rPr lang="ru-RU" sz="1800" b="1" i="0" u="none" strike="noStrike" dirty="0">
                          <a:solidFill>
                            <a:srgbClr val="000000"/>
                          </a:solidFill>
                          <a:latin typeface="Times New Roman" pitchFamily="18" charset="0"/>
                          <a:cs typeface="Times New Roman" pitchFamily="18" charset="0"/>
                        </a:rPr>
                        <a:t>8 176,20</a:t>
                      </a:r>
                    </a:p>
                  </a:txBody>
                  <a:tcPr marL="9525" marR="9525" marT="9525" marB="0" anchor="ctr"/>
                </a:tc>
                <a:tc>
                  <a:txBody>
                    <a:bodyPr/>
                    <a:lstStyle/>
                    <a:p>
                      <a:pPr algn="ctr" fontAlgn="b"/>
                      <a:r>
                        <a:rPr lang="en-US" sz="1800" b="1" i="0" u="none" strike="noStrike" dirty="0" smtClean="0">
                          <a:solidFill>
                            <a:srgbClr val="000000"/>
                          </a:solidFill>
                          <a:latin typeface="Times New Roman" pitchFamily="18" charset="0"/>
                          <a:cs typeface="Times New Roman" pitchFamily="18" charset="0"/>
                        </a:rPr>
                        <a:t>7 868,88</a:t>
                      </a:r>
                      <a:endParaRPr lang="ru-RU" sz="1800" b="1"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ctr" fontAlgn="b"/>
                      <a:r>
                        <a:rPr lang="en-US" sz="1800" b="1" i="0" u="none" strike="noStrike" dirty="0" smtClean="0">
                          <a:solidFill>
                            <a:srgbClr val="000000"/>
                          </a:solidFill>
                          <a:latin typeface="Times New Roman" pitchFamily="18" charset="0"/>
                          <a:cs typeface="Times New Roman" pitchFamily="18" charset="0"/>
                        </a:rPr>
                        <a:t>4 040,63</a:t>
                      </a:r>
                      <a:endParaRPr lang="ru-RU" sz="1800" b="1"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ctr" fontAlgn="b"/>
                      <a:r>
                        <a:rPr lang="ru-RU" sz="1800" b="1" i="0" u="none" strike="noStrike" dirty="0">
                          <a:solidFill>
                            <a:srgbClr val="000000"/>
                          </a:solidFill>
                          <a:latin typeface="Times New Roman" pitchFamily="18" charset="0"/>
                          <a:cs typeface="Times New Roman" pitchFamily="18" charset="0"/>
                        </a:rPr>
                        <a:t>100,0</a:t>
                      </a:r>
                    </a:p>
                  </a:txBody>
                  <a:tcPr marL="9525" marR="9525" marT="9525" marB="0" anchor="ctr"/>
                </a:tc>
                <a:extLst>
                  <a:ext uri="{0D108BD9-81ED-4DB2-BD59-A6C34878D82A}">
                    <a16:rowId xmlns:a16="http://schemas.microsoft.com/office/drawing/2014/main" val="10001"/>
                  </a:ext>
                </a:extLst>
              </a:tr>
              <a:tr h="370840">
                <a:tc>
                  <a:txBody>
                    <a:bodyPr/>
                    <a:lstStyle/>
                    <a:p>
                      <a:pPr indent="114300">
                        <a:lnSpc>
                          <a:spcPct val="107000"/>
                        </a:lnSpc>
                        <a:spcAft>
                          <a:spcPts val="0"/>
                        </a:spcAft>
                      </a:pPr>
                      <a:r>
                        <a:rPr lang="en-US" sz="2000" dirty="0" err="1">
                          <a:solidFill>
                            <a:srgbClr val="000000"/>
                          </a:solidFill>
                          <a:latin typeface="Times New Roman"/>
                          <a:ea typeface="Times New Roman"/>
                        </a:rPr>
                        <a:t>Servicii</a:t>
                      </a:r>
                      <a:r>
                        <a:rPr lang="en-US" sz="2000" dirty="0">
                          <a:solidFill>
                            <a:srgbClr val="000000"/>
                          </a:solidFill>
                          <a:latin typeface="Times New Roman"/>
                          <a:ea typeface="Times New Roman"/>
                        </a:rPr>
                        <a:t> de stat cu </a:t>
                      </a:r>
                      <a:r>
                        <a:rPr lang="en-US" sz="2000" dirty="0" err="1">
                          <a:solidFill>
                            <a:srgbClr val="000000"/>
                          </a:solidFill>
                          <a:latin typeface="Times New Roman"/>
                          <a:ea typeface="Times New Roman"/>
                        </a:rPr>
                        <a:t>destinatie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generala</a:t>
                      </a:r>
                      <a:r>
                        <a:rPr lang="en-US"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ctr"/>
                </a:tc>
                <a:tc>
                  <a:txBody>
                    <a:bodyPr/>
                    <a:lstStyle/>
                    <a:p>
                      <a:pPr>
                        <a:lnSpc>
                          <a:spcPct val="107000"/>
                        </a:lnSpc>
                        <a:spcAft>
                          <a:spcPts val="0"/>
                        </a:spcAft>
                      </a:pPr>
                      <a:r>
                        <a:rPr lang="ru-RU" sz="2000" dirty="0">
                          <a:solidFill>
                            <a:srgbClr val="000000"/>
                          </a:solidFill>
                          <a:latin typeface="Times New Roman"/>
                          <a:ea typeface="Times New Roman"/>
                        </a:rPr>
                        <a:t>01  </a:t>
                      </a:r>
                      <a:endParaRPr lang="ru-RU" sz="2000" dirty="0">
                        <a:latin typeface="Times New Roman"/>
                        <a:ea typeface="Times New Roman"/>
                      </a:endParaRPr>
                    </a:p>
                  </a:txBody>
                  <a:tcPr marL="68580" marR="68580" marT="0" marB="0" anchor="ctr"/>
                </a:tc>
                <a:tc>
                  <a:txBody>
                    <a:bodyPr/>
                    <a:lstStyle/>
                    <a:p>
                      <a:pPr algn="ctr" fontAlgn="b"/>
                      <a:r>
                        <a:rPr lang="ru-RU" sz="1800" b="0" i="0" u="none" strike="noStrike" dirty="0">
                          <a:solidFill>
                            <a:srgbClr val="000000"/>
                          </a:solidFill>
                          <a:latin typeface="Times New Roman" pitchFamily="18" charset="0"/>
                          <a:cs typeface="Times New Roman" pitchFamily="18" charset="0"/>
                        </a:rPr>
                        <a:t>532,00</a:t>
                      </a:r>
                    </a:p>
                  </a:txBody>
                  <a:tcPr marL="9525" marR="9525" marT="9525" marB="0" anchor="ctr"/>
                </a:tc>
                <a:tc>
                  <a:txBody>
                    <a:bodyPr/>
                    <a:lstStyle/>
                    <a:p>
                      <a:pPr algn="ctr" fontAlgn="b"/>
                      <a:r>
                        <a:rPr lang="en-US" sz="1800" b="0" i="0" u="none" strike="noStrike" dirty="0" smtClean="0">
                          <a:solidFill>
                            <a:srgbClr val="000000"/>
                          </a:solidFill>
                          <a:latin typeface="times new roman"/>
                        </a:rPr>
                        <a:t>490,7</a:t>
                      </a:r>
                      <a:endParaRPr lang="ru-RU" sz="1800" b="0" i="0" u="none" strike="noStrike" dirty="0">
                        <a:solidFill>
                          <a:srgbClr val="000000"/>
                        </a:solidFill>
                        <a:latin typeface="times new roman"/>
                      </a:endParaRPr>
                    </a:p>
                  </a:txBody>
                  <a:tcPr marL="9525" marR="9525" marT="9525" marB="0" anchor="ctr"/>
                </a:tc>
                <a:tc>
                  <a:txBody>
                    <a:bodyPr/>
                    <a:lstStyle/>
                    <a:p>
                      <a:pPr algn="ctr" fontAlgn="b"/>
                      <a:r>
                        <a:rPr lang="en-US" sz="1800" b="0" i="0" u="none" strike="noStrike" dirty="0" smtClean="0">
                          <a:solidFill>
                            <a:srgbClr val="000000"/>
                          </a:solidFill>
                          <a:latin typeface="times new roman"/>
                        </a:rPr>
                        <a:t>289,62</a:t>
                      </a:r>
                      <a:endParaRPr lang="ru-RU" sz="1800" b="0" i="0" u="none" strike="noStrike" dirty="0">
                        <a:solidFill>
                          <a:srgbClr val="000000"/>
                        </a:solidFill>
                        <a:latin typeface="times new roman"/>
                      </a:endParaRPr>
                    </a:p>
                  </a:txBody>
                  <a:tcPr marL="9525" marR="9525" marT="9525" marB="0" anchor="ctr"/>
                </a:tc>
                <a:tc>
                  <a:txBody>
                    <a:bodyPr/>
                    <a:lstStyle/>
                    <a:p>
                      <a:pPr algn="ctr" fontAlgn="b"/>
                      <a:r>
                        <a:rPr lang="ru-RU" sz="1800" b="0" i="0" u="none" strike="noStrike" dirty="0" smtClean="0">
                          <a:solidFill>
                            <a:srgbClr val="000000"/>
                          </a:solidFill>
                          <a:latin typeface="times new roman"/>
                        </a:rPr>
                        <a:t>7,</a:t>
                      </a:r>
                      <a:r>
                        <a:rPr lang="en-US" sz="1800" b="0" i="0" u="none" strike="noStrike" dirty="0" smtClean="0">
                          <a:solidFill>
                            <a:srgbClr val="000000"/>
                          </a:solidFill>
                          <a:latin typeface="times new roman"/>
                        </a:rPr>
                        <a:t>2</a:t>
                      </a:r>
                      <a:endParaRPr lang="ru-RU" sz="1800" b="0" i="0" u="none" strike="noStrike" dirty="0">
                        <a:solidFill>
                          <a:srgbClr val="000000"/>
                        </a:solidFill>
                        <a:latin typeface="times new roman"/>
                      </a:endParaRPr>
                    </a:p>
                  </a:txBody>
                  <a:tcPr marL="9525" marR="9525" marT="9525" marB="0" anchor="ctr"/>
                </a:tc>
                <a:extLst>
                  <a:ext uri="{0D108BD9-81ED-4DB2-BD59-A6C34878D82A}">
                    <a16:rowId xmlns:a16="http://schemas.microsoft.com/office/drawing/2014/main" val="10002"/>
                  </a:ext>
                </a:extLst>
              </a:tr>
              <a:tr h="370840">
                <a:tc>
                  <a:txBody>
                    <a:bodyPr/>
                    <a:lstStyle/>
                    <a:p>
                      <a:pPr indent="114300">
                        <a:lnSpc>
                          <a:spcPct val="107000"/>
                        </a:lnSpc>
                        <a:spcAft>
                          <a:spcPts val="0"/>
                        </a:spcAft>
                      </a:pPr>
                      <a:r>
                        <a:rPr lang="ru-RU" sz="2000" dirty="0" err="1">
                          <a:solidFill>
                            <a:srgbClr val="000000"/>
                          </a:solidFill>
                          <a:latin typeface="Times New Roman"/>
                          <a:ea typeface="Times New Roman"/>
                        </a:rPr>
                        <a:t>Aparare</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nationala</a:t>
                      </a:r>
                      <a:r>
                        <a:rPr lang="ru-RU"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ctr"/>
                </a:tc>
                <a:tc>
                  <a:txBody>
                    <a:bodyPr/>
                    <a:lstStyle/>
                    <a:p>
                      <a:pPr>
                        <a:lnSpc>
                          <a:spcPct val="107000"/>
                        </a:lnSpc>
                        <a:spcAft>
                          <a:spcPts val="0"/>
                        </a:spcAft>
                      </a:pPr>
                      <a:r>
                        <a:rPr lang="ru-RU" sz="2000" dirty="0">
                          <a:solidFill>
                            <a:srgbClr val="000000"/>
                          </a:solidFill>
                          <a:latin typeface="Times New Roman"/>
                          <a:ea typeface="Times New Roman"/>
                        </a:rPr>
                        <a:t>02  </a:t>
                      </a:r>
                      <a:endParaRPr lang="ru-RU" sz="2000" dirty="0">
                        <a:latin typeface="Times New Roman"/>
                        <a:ea typeface="Times New Roman"/>
                      </a:endParaRPr>
                    </a:p>
                  </a:txBody>
                  <a:tcPr marL="68580" marR="68580" marT="0" marB="0" anchor="ctr"/>
                </a:tc>
                <a:tc>
                  <a:txBody>
                    <a:bodyPr/>
                    <a:lstStyle/>
                    <a:p>
                      <a:pPr algn="ctr" fontAlgn="b"/>
                      <a:r>
                        <a:rPr lang="ru-RU" sz="1800" b="0" i="0" u="none" strike="noStrike" dirty="0">
                          <a:solidFill>
                            <a:srgbClr val="000000"/>
                          </a:solidFill>
                          <a:latin typeface="Times New Roman" pitchFamily="18" charset="0"/>
                          <a:cs typeface="Times New Roman" pitchFamily="18" charset="0"/>
                        </a:rPr>
                        <a:t>18,70</a:t>
                      </a:r>
                    </a:p>
                  </a:txBody>
                  <a:tcPr marL="9525" marR="9525" marT="9525" marB="0" anchor="ctr"/>
                </a:tc>
                <a:tc>
                  <a:txBody>
                    <a:bodyPr/>
                    <a:lstStyle/>
                    <a:p>
                      <a:pPr algn="ctr" fontAlgn="b"/>
                      <a:r>
                        <a:rPr lang="ru-RU" sz="1800" b="0" i="0" u="none" strike="noStrike" dirty="0">
                          <a:solidFill>
                            <a:srgbClr val="000000"/>
                          </a:solidFill>
                          <a:latin typeface="times new roman"/>
                        </a:rPr>
                        <a:t>18,70</a:t>
                      </a:r>
                    </a:p>
                  </a:txBody>
                  <a:tcPr marL="9525" marR="9525" marT="9525" marB="0" anchor="ctr"/>
                </a:tc>
                <a:tc>
                  <a:txBody>
                    <a:bodyPr/>
                    <a:lstStyle/>
                    <a:p>
                      <a:pPr algn="ctr" fontAlgn="b"/>
                      <a:r>
                        <a:rPr lang="en-US" sz="1800" b="0" i="0" u="none" strike="noStrike" dirty="0" smtClean="0">
                          <a:solidFill>
                            <a:srgbClr val="000000"/>
                          </a:solidFill>
                          <a:latin typeface="times new roman"/>
                        </a:rPr>
                        <a:t>11,46</a:t>
                      </a:r>
                      <a:endParaRPr lang="ru-RU" sz="1800" b="0" i="0" u="none" strike="noStrike" dirty="0">
                        <a:solidFill>
                          <a:srgbClr val="000000"/>
                        </a:solidFill>
                        <a:latin typeface="times new roman"/>
                      </a:endParaRPr>
                    </a:p>
                  </a:txBody>
                  <a:tcPr marL="9525" marR="9525" marT="9525" marB="0" anchor="ctr"/>
                </a:tc>
                <a:tc>
                  <a:txBody>
                    <a:bodyPr/>
                    <a:lstStyle/>
                    <a:p>
                      <a:pPr algn="ctr" fontAlgn="b"/>
                      <a:r>
                        <a:rPr lang="en-US" sz="1800" b="0" i="0" u="none" strike="noStrike" dirty="0" smtClean="0">
                          <a:solidFill>
                            <a:srgbClr val="000000"/>
                          </a:solidFill>
                          <a:latin typeface="times new roman"/>
                        </a:rPr>
                        <a:t>0,3</a:t>
                      </a:r>
                      <a:endParaRPr lang="ru-RU" sz="1800" b="0" i="0" u="none" strike="noStrike" dirty="0">
                        <a:solidFill>
                          <a:srgbClr val="000000"/>
                        </a:solidFill>
                        <a:latin typeface="times new roman"/>
                      </a:endParaRPr>
                    </a:p>
                  </a:txBody>
                  <a:tcPr marL="9525" marR="9525" marT="9525" marB="0" anchor="ctr"/>
                </a:tc>
                <a:extLst>
                  <a:ext uri="{0D108BD9-81ED-4DB2-BD59-A6C34878D82A}">
                    <a16:rowId xmlns:a16="http://schemas.microsoft.com/office/drawing/2014/main" val="10003"/>
                  </a:ext>
                </a:extLst>
              </a:tr>
              <a:tr h="370840">
                <a:tc>
                  <a:txBody>
                    <a:bodyPr/>
                    <a:lstStyle/>
                    <a:p>
                      <a:pPr indent="114300">
                        <a:lnSpc>
                          <a:spcPct val="107000"/>
                        </a:lnSpc>
                        <a:spcAft>
                          <a:spcPts val="0"/>
                        </a:spcAft>
                      </a:pPr>
                      <a:r>
                        <a:rPr lang="en-US" sz="2000" dirty="0" err="1">
                          <a:solidFill>
                            <a:srgbClr val="000000"/>
                          </a:solidFill>
                          <a:latin typeface="Times New Roman"/>
                          <a:ea typeface="Times New Roman"/>
                        </a:rPr>
                        <a:t>Ordine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publica</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si</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securitate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nationala</a:t>
                      </a:r>
                      <a:r>
                        <a:rPr lang="en-US"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ctr"/>
                </a:tc>
                <a:tc>
                  <a:txBody>
                    <a:bodyPr/>
                    <a:lstStyle/>
                    <a:p>
                      <a:pPr>
                        <a:lnSpc>
                          <a:spcPct val="107000"/>
                        </a:lnSpc>
                        <a:spcAft>
                          <a:spcPts val="0"/>
                        </a:spcAft>
                      </a:pPr>
                      <a:r>
                        <a:rPr lang="ru-RU" sz="2000" dirty="0">
                          <a:solidFill>
                            <a:srgbClr val="000000"/>
                          </a:solidFill>
                          <a:latin typeface="Times New Roman"/>
                          <a:ea typeface="Times New Roman"/>
                        </a:rPr>
                        <a:t>03  </a:t>
                      </a:r>
                      <a:endParaRPr lang="ru-RU" sz="2000" dirty="0">
                        <a:latin typeface="Times New Roman"/>
                        <a:ea typeface="Times New Roman"/>
                      </a:endParaRPr>
                    </a:p>
                  </a:txBody>
                  <a:tcPr marL="68580" marR="68580" marT="0" marB="0" anchor="ctr"/>
                </a:tc>
                <a:tc>
                  <a:txBody>
                    <a:bodyPr/>
                    <a:lstStyle/>
                    <a:p>
                      <a:pPr algn="ctr" fontAlgn="b"/>
                      <a:r>
                        <a:rPr lang="ru-RU" sz="1800" b="0" i="0" u="none" strike="noStrike">
                          <a:solidFill>
                            <a:srgbClr val="000000"/>
                          </a:solidFill>
                          <a:latin typeface="Times New Roman" pitchFamily="18" charset="0"/>
                          <a:cs typeface="Times New Roman" pitchFamily="18" charset="0"/>
                        </a:rPr>
                        <a:t>35,00</a:t>
                      </a:r>
                    </a:p>
                  </a:txBody>
                  <a:tcPr marL="9525" marR="9525" marT="9525" marB="0" anchor="ctr"/>
                </a:tc>
                <a:tc>
                  <a:txBody>
                    <a:bodyPr/>
                    <a:lstStyle/>
                    <a:p>
                      <a:pPr algn="ctr" fontAlgn="b"/>
                      <a:r>
                        <a:rPr lang="ru-RU" sz="1800" b="0" i="0" u="none" strike="noStrike" dirty="0">
                          <a:solidFill>
                            <a:srgbClr val="000000"/>
                          </a:solidFill>
                          <a:latin typeface="times new roman"/>
                        </a:rPr>
                        <a:t>55,88</a:t>
                      </a:r>
                    </a:p>
                  </a:txBody>
                  <a:tcPr marL="9525" marR="9525" marT="9525" marB="0" anchor="ctr"/>
                </a:tc>
                <a:tc>
                  <a:txBody>
                    <a:bodyPr/>
                    <a:lstStyle/>
                    <a:p>
                      <a:pPr algn="ctr" fontAlgn="b"/>
                      <a:r>
                        <a:rPr lang="en-US" sz="1800" b="0" i="0" u="none" strike="noStrike" dirty="0" smtClean="0">
                          <a:solidFill>
                            <a:srgbClr val="000000"/>
                          </a:solidFill>
                          <a:latin typeface="times new roman"/>
                        </a:rPr>
                        <a:t>44,36</a:t>
                      </a:r>
                      <a:endParaRPr lang="ru-RU" sz="1800" b="0" i="0" u="none" strike="noStrike" dirty="0">
                        <a:solidFill>
                          <a:srgbClr val="000000"/>
                        </a:solidFill>
                        <a:latin typeface="times new roman"/>
                      </a:endParaRPr>
                    </a:p>
                  </a:txBody>
                  <a:tcPr marL="9525" marR="9525" marT="9525" marB="0" anchor="ctr"/>
                </a:tc>
                <a:tc>
                  <a:txBody>
                    <a:bodyPr/>
                    <a:lstStyle/>
                    <a:p>
                      <a:pPr algn="ctr" fontAlgn="b"/>
                      <a:r>
                        <a:rPr lang="en-US" sz="1800" b="0" i="0" u="none" strike="noStrike" dirty="0" smtClean="0">
                          <a:solidFill>
                            <a:srgbClr val="000000"/>
                          </a:solidFill>
                          <a:latin typeface="times new roman"/>
                        </a:rPr>
                        <a:t>1,1</a:t>
                      </a:r>
                      <a:endParaRPr lang="ru-RU" sz="1800" b="0" i="0" u="none" strike="noStrike" dirty="0">
                        <a:solidFill>
                          <a:srgbClr val="000000"/>
                        </a:solidFill>
                        <a:latin typeface="times new roman"/>
                      </a:endParaRPr>
                    </a:p>
                  </a:txBody>
                  <a:tcPr marL="9525" marR="9525" marT="9525" marB="0" anchor="ctr"/>
                </a:tc>
                <a:extLst>
                  <a:ext uri="{0D108BD9-81ED-4DB2-BD59-A6C34878D82A}">
                    <a16:rowId xmlns:a16="http://schemas.microsoft.com/office/drawing/2014/main" val="10004"/>
                  </a:ext>
                </a:extLst>
              </a:tr>
              <a:tr h="370840">
                <a:tc>
                  <a:txBody>
                    <a:bodyPr/>
                    <a:lstStyle/>
                    <a:p>
                      <a:pPr indent="114300">
                        <a:lnSpc>
                          <a:spcPct val="107000"/>
                        </a:lnSpc>
                        <a:spcAft>
                          <a:spcPts val="0"/>
                        </a:spcAft>
                      </a:pPr>
                      <a:r>
                        <a:rPr lang="ru-RU" sz="2000" dirty="0" err="1">
                          <a:solidFill>
                            <a:srgbClr val="000000"/>
                          </a:solidFill>
                          <a:latin typeface="Times New Roman"/>
                          <a:ea typeface="Times New Roman"/>
                        </a:rPr>
                        <a:t>Servicii</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in</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domeniul</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economiei</a:t>
                      </a:r>
                      <a:r>
                        <a:rPr lang="ru-RU"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ctr"/>
                </a:tc>
                <a:tc>
                  <a:txBody>
                    <a:bodyPr/>
                    <a:lstStyle/>
                    <a:p>
                      <a:pPr>
                        <a:lnSpc>
                          <a:spcPct val="107000"/>
                        </a:lnSpc>
                        <a:spcAft>
                          <a:spcPts val="0"/>
                        </a:spcAft>
                      </a:pPr>
                      <a:r>
                        <a:rPr lang="ru-RU" sz="2000" dirty="0">
                          <a:solidFill>
                            <a:srgbClr val="000000"/>
                          </a:solidFill>
                          <a:latin typeface="Times New Roman"/>
                          <a:ea typeface="Times New Roman"/>
                        </a:rPr>
                        <a:t>04  </a:t>
                      </a:r>
                      <a:endParaRPr lang="ru-RU" sz="2000" dirty="0">
                        <a:latin typeface="Times New Roman"/>
                        <a:ea typeface="Times New Roman"/>
                      </a:endParaRPr>
                    </a:p>
                  </a:txBody>
                  <a:tcPr marL="68580" marR="68580" marT="0" marB="0" anchor="ctr"/>
                </a:tc>
                <a:tc>
                  <a:txBody>
                    <a:bodyPr/>
                    <a:lstStyle/>
                    <a:p>
                      <a:pPr algn="ctr"/>
                      <a:r>
                        <a:rPr lang="ro-MO" sz="1800"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a:txBody>
                  <a:tcPr marL="9525" marR="9525" marT="9525" marB="0" anchor="ctr"/>
                </a:tc>
                <a:tc>
                  <a:txBody>
                    <a:bodyPr/>
                    <a:lstStyle/>
                    <a:p>
                      <a:pPr algn="ctr" fontAlgn="b"/>
                      <a:r>
                        <a:rPr lang="ro-MO" sz="1800" b="0" i="0" u="none" strike="noStrike" dirty="0" smtClean="0">
                          <a:solidFill>
                            <a:srgbClr val="000000"/>
                          </a:solidFill>
                          <a:latin typeface="Times New Roman" pitchFamily="18" charset="0"/>
                          <a:cs typeface="Times New Roman" pitchFamily="18" charset="0"/>
                        </a:rPr>
                        <a:t>-</a:t>
                      </a:r>
                      <a:endParaRPr lang="ru-RU" sz="1800" b="0"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ctr" fontAlgn="b"/>
                      <a:r>
                        <a:rPr lang="ro-MO" sz="1800" b="0" i="0" u="none" strike="noStrike" dirty="0" smtClean="0">
                          <a:solidFill>
                            <a:srgbClr val="000000"/>
                          </a:solidFill>
                          <a:latin typeface="Times New Roman" pitchFamily="18" charset="0"/>
                          <a:cs typeface="Times New Roman" pitchFamily="18" charset="0"/>
                        </a:rPr>
                        <a:t>-</a:t>
                      </a:r>
                      <a:endParaRPr lang="ru-RU" sz="1800" b="0"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ctr" fontAlgn="b"/>
                      <a:r>
                        <a:rPr lang="ro-MO" sz="1800" b="0" i="0" u="none" strike="noStrike" dirty="0" smtClean="0">
                          <a:solidFill>
                            <a:srgbClr val="000000"/>
                          </a:solidFill>
                          <a:latin typeface="Times New Roman" pitchFamily="18" charset="0"/>
                          <a:cs typeface="Times New Roman" pitchFamily="18" charset="0"/>
                        </a:rPr>
                        <a:t>-</a:t>
                      </a:r>
                      <a:endParaRPr lang="ru-RU" sz="1800" b="0" i="0" u="none" strike="noStrike" dirty="0">
                        <a:solidFill>
                          <a:srgbClr val="000000"/>
                        </a:solidFill>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5"/>
                  </a:ext>
                </a:extLst>
              </a:tr>
              <a:tr h="370840">
                <a:tc>
                  <a:txBody>
                    <a:bodyPr/>
                    <a:lstStyle/>
                    <a:p>
                      <a:pPr indent="114300">
                        <a:lnSpc>
                          <a:spcPct val="107000"/>
                        </a:lnSpc>
                        <a:spcAft>
                          <a:spcPts val="0"/>
                        </a:spcAft>
                      </a:pPr>
                      <a:r>
                        <a:rPr lang="ro-MO" sz="2000" dirty="0" smtClean="0">
                          <a:latin typeface="Times New Roman"/>
                          <a:ea typeface="Times New Roman"/>
                        </a:rPr>
                        <a:t>Ocrotirea sănătății</a:t>
                      </a:r>
                      <a:endParaRPr lang="ru-RU" sz="2000" dirty="0">
                        <a:latin typeface="Times New Roman"/>
                        <a:ea typeface="Times New Roman"/>
                      </a:endParaRPr>
                    </a:p>
                  </a:txBody>
                  <a:tcPr marL="68580" marR="68580" marT="0" marB="0" anchor="ctr"/>
                </a:tc>
                <a:tc>
                  <a:txBody>
                    <a:bodyPr/>
                    <a:lstStyle/>
                    <a:p>
                      <a:pPr>
                        <a:lnSpc>
                          <a:spcPct val="107000"/>
                        </a:lnSpc>
                        <a:spcAft>
                          <a:spcPts val="0"/>
                        </a:spcAft>
                      </a:pPr>
                      <a:r>
                        <a:rPr lang="ro-MO" sz="2000" dirty="0" smtClean="0">
                          <a:latin typeface="Times New Roman"/>
                          <a:ea typeface="Times New Roman"/>
                        </a:rPr>
                        <a:t>07</a:t>
                      </a:r>
                      <a:endParaRPr lang="ru-RU" sz="2000" dirty="0">
                        <a:latin typeface="Times New Roman"/>
                        <a:ea typeface="Times New Roman"/>
                      </a:endParaRPr>
                    </a:p>
                  </a:txBody>
                  <a:tcPr marL="68580" marR="68580" marT="0" marB="0" anchor="ctr"/>
                </a:tc>
                <a:tc>
                  <a:txBody>
                    <a:bodyPr/>
                    <a:lstStyle/>
                    <a:p>
                      <a:pPr algn="ctr" fontAlgn="b"/>
                      <a:r>
                        <a:rPr lang="ru-RU" sz="1800" b="0" i="0" u="none" strike="noStrike" dirty="0">
                          <a:solidFill>
                            <a:srgbClr val="000000"/>
                          </a:solidFill>
                          <a:latin typeface="Times New Roman" pitchFamily="18" charset="0"/>
                          <a:cs typeface="Times New Roman" pitchFamily="18" charset="0"/>
                        </a:rPr>
                        <a:t> </a:t>
                      </a:r>
                      <a:r>
                        <a:rPr lang="ro-MO" sz="1800" b="0" i="0" u="none" strike="noStrike" dirty="0" smtClean="0">
                          <a:solidFill>
                            <a:srgbClr val="000000"/>
                          </a:solidFill>
                          <a:latin typeface="Times New Roman" pitchFamily="18" charset="0"/>
                          <a:cs typeface="Times New Roman" pitchFamily="18" charset="0"/>
                        </a:rPr>
                        <a:t>-</a:t>
                      </a:r>
                      <a:endParaRPr lang="ru-RU" sz="1800" b="0" i="0" u="none" strike="noStrike" dirty="0">
                        <a:solidFill>
                          <a:srgbClr val="000000"/>
                        </a:solidFill>
                        <a:latin typeface="Times New Roman" pitchFamily="18" charset="0"/>
                        <a:cs typeface="Times New Roman" pitchFamily="18" charset="0"/>
                      </a:endParaRPr>
                    </a:p>
                  </a:txBody>
                  <a:tcPr marL="9525" marR="9525" marT="9525" marB="0" anchor="ctr"/>
                </a:tc>
                <a:tc>
                  <a:txBody>
                    <a:bodyPr/>
                    <a:lstStyle/>
                    <a:p>
                      <a:pPr algn="ctr" fontAlgn="b"/>
                      <a:r>
                        <a:rPr lang="ru-RU" sz="1800" b="0" i="0" u="none" strike="noStrike">
                          <a:solidFill>
                            <a:srgbClr val="000000"/>
                          </a:solidFill>
                          <a:latin typeface="times new roman"/>
                        </a:rPr>
                        <a:t>108,00</a:t>
                      </a:r>
                    </a:p>
                  </a:txBody>
                  <a:tcPr marL="9525" marR="9525" marT="9525" marB="0" anchor="ctr"/>
                </a:tc>
                <a:tc>
                  <a:txBody>
                    <a:bodyPr/>
                    <a:lstStyle/>
                    <a:p>
                      <a:pPr algn="ctr" fontAlgn="b"/>
                      <a:r>
                        <a:rPr lang="ru-RU" sz="1800" b="0" i="0" u="none" strike="noStrike" dirty="0">
                          <a:solidFill>
                            <a:srgbClr val="000000"/>
                          </a:solidFill>
                          <a:latin typeface="times new roman"/>
                        </a:rPr>
                        <a:t>108,00</a:t>
                      </a:r>
                    </a:p>
                  </a:txBody>
                  <a:tcPr marL="9525" marR="9525" marT="9525" marB="0" anchor="ctr"/>
                </a:tc>
                <a:tc>
                  <a:txBody>
                    <a:bodyPr/>
                    <a:lstStyle/>
                    <a:p>
                      <a:pPr algn="ctr" fontAlgn="b"/>
                      <a:r>
                        <a:rPr lang="en-US" sz="1800" b="0" i="0" u="none" strike="noStrike" dirty="0" smtClean="0">
                          <a:solidFill>
                            <a:srgbClr val="000000"/>
                          </a:solidFill>
                          <a:latin typeface="times new roman"/>
                        </a:rPr>
                        <a:t>2,7</a:t>
                      </a:r>
                      <a:endParaRPr lang="ru-RU" sz="1800" b="0" i="0" u="none" strike="noStrike" dirty="0">
                        <a:solidFill>
                          <a:srgbClr val="000000"/>
                        </a:solidFill>
                        <a:latin typeface="times new roman"/>
                      </a:endParaRPr>
                    </a:p>
                  </a:txBody>
                  <a:tcPr marL="9525" marR="9525" marT="9525" marB="0" anchor="ctr"/>
                </a:tc>
                <a:extLst>
                  <a:ext uri="{0D108BD9-81ED-4DB2-BD59-A6C34878D82A}">
                    <a16:rowId xmlns:a16="http://schemas.microsoft.com/office/drawing/2014/main" val="10006"/>
                  </a:ext>
                </a:extLst>
              </a:tr>
              <a:tr h="370840">
                <a:tc>
                  <a:txBody>
                    <a:bodyPr/>
                    <a:lstStyle/>
                    <a:p>
                      <a:pPr indent="114300">
                        <a:lnSpc>
                          <a:spcPct val="107000"/>
                        </a:lnSpc>
                        <a:spcAft>
                          <a:spcPts val="0"/>
                        </a:spcAft>
                      </a:pPr>
                      <a:r>
                        <a:rPr lang="en-US" sz="2000" dirty="0" err="1">
                          <a:solidFill>
                            <a:srgbClr val="000000"/>
                          </a:solidFill>
                          <a:latin typeface="Times New Roman"/>
                          <a:ea typeface="Times New Roman"/>
                        </a:rPr>
                        <a:t>Cultura</a:t>
                      </a:r>
                      <a:r>
                        <a:rPr lang="en-US" sz="2000" dirty="0">
                          <a:solidFill>
                            <a:srgbClr val="000000"/>
                          </a:solidFill>
                          <a:latin typeface="Times New Roman"/>
                          <a:ea typeface="Times New Roman"/>
                        </a:rPr>
                        <a:t>,  sport,  </a:t>
                      </a:r>
                      <a:r>
                        <a:rPr lang="en-US" sz="2000" dirty="0" err="1">
                          <a:solidFill>
                            <a:srgbClr val="000000"/>
                          </a:solidFill>
                          <a:latin typeface="Times New Roman"/>
                          <a:ea typeface="Times New Roman"/>
                        </a:rPr>
                        <a:t>tineret</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culte</a:t>
                      </a:r>
                      <a:r>
                        <a:rPr lang="en-US" sz="2000" dirty="0">
                          <a:solidFill>
                            <a:srgbClr val="000000"/>
                          </a:solidFill>
                          <a:latin typeface="Times New Roman"/>
                          <a:ea typeface="Times New Roman"/>
                        </a:rPr>
                        <a:t> </a:t>
                      </a:r>
                      <a:r>
                        <a:rPr lang="en-US" sz="2000" dirty="0" err="1">
                          <a:solidFill>
                            <a:srgbClr val="000000"/>
                          </a:solidFill>
                          <a:latin typeface="Times New Roman"/>
                          <a:ea typeface="Times New Roman"/>
                        </a:rPr>
                        <a:t>si</a:t>
                      </a:r>
                      <a:r>
                        <a:rPr lang="en-US" sz="2000" dirty="0">
                          <a:solidFill>
                            <a:srgbClr val="000000"/>
                          </a:solidFill>
                          <a:latin typeface="Times New Roman"/>
                          <a:ea typeface="Times New Roman"/>
                        </a:rPr>
                        <a:t>  </a:t>
                      </a:r>
                      <a:r>
                        <a:rPr lang="en-US" sz="2000" dirty="0" err="1" smtClean="0">
                          <a:solidFill>
                            <a:srgbClr val="000000"/>
                          </a:solidFill>
                          <a:latin typeface="Times New Roman"/>
                          <a:ea typeface="Times New Roman"/>
                        </a:rPr>
                        <a:t>odihna</a:t>
                      </a:r>
                      <a:r>
                        <a:rPr lang="en-US" sz="2000" dirty="0" smtClean="0">
                          <a:solidFill>
                            <a:srgbClr val="000000"/>
                          </a:solidFill>
                          <a:latin typeface="Times New Roman"/>
                          <a:ea typeface="Times New Roman"/>
                        </a:rPr>
                        <a:t>                                                                                                           </a:t>
                      </a:r>
                      <a:endParaRPr lang="ru-RU" sz="2000" dirty="0">
                        <a:latin typeface="Times New Roman"/>
                        <a:ea typeface="Times New Roman"/>
                      </a:endParaRPr>
                    </a:p>
                  </a:txBody>
                  <a:tcPr marL="68580" marR="68580" marT="0" marB="0" anchor="ctr"/>
                </a:tc>
                <a:tc>
                  <a:txBody>
                    <a:bodyPr/>
                    <a:lstStyle/>
                    <a:p>
                      <a:pPr>
                        <a:lnSpc>
                          <a:spcPct val="107000"/>
                        </a:lnSpc>
                        <a:spcAft>
                          <a:spcPts val="0"/>
                        </a:spcAft>
                      </a:pPr>
                      <a:r>
                        <a:rPr lang="ru-RU" sz="2000" dirty="0">
                          <a:solidFill>
                            <a:srgbClr val="000000"/>
                          </a:solidFill>
                          <a:latin typeface="Times New Roman"/>
                          <a:ea typeface="Times New Roman"/>
                        </a:rPr>
                        <a:t>08  </a:t>
                      </a:r>
                      <a:endParaRPr lang="ru-RU" sz="2000" dirty="0">
                        <a:latin typeface="Times New Roman"/>
                        <a:ea typeface="Times New Roman"/>
                      </a:endParaRPr>
                    </a:p>
                  </a:txBody>
                  <a:tcPr marL="68580" marR="68580" marT="0" marB="0" anchor="ctr"/>
                </a:tc>
                <a:tc>
                  <a:txBody>
                    <a:bodyPr/>
                    <a:lstStyle/>
                    <a:p>
                      <a:pPr algn="ctr" fontAlgn="b"/>
                      <a:r>
                        <a:rPr lang="ru-RU" sz="1800" b="0" i="0" u="none" strike="noStrike">
                          <a:solidFill>
                            <a:srgbClr val="000000"/>
                          </a:solidFill>
                          <a:latin typeface="Times New Roman" pitchFamily="18" charset="0"/>
                          <a:cs typeface="Times New Roman" pitchFamily="18" charset="0"/>
                        </a:rPr>
                        <a:t>471,30</a:t>
                      </a:r>
                    </a:p>
                  </a:txBody>
                  <a:tcPr marL="9525" marR="9525" marT="9525" marB="0" anchor="ctr"/>
                </a:tc>
                <a:tc>
                  <a:txBody>
                    <a:bodyPr/>
                    <a:lstStyle/>
                    <a:p>
                      <a:pPr algn="ctr" fontAlgn="b"/>
                      <a:r>
                        <a:rPr lang="en-US" sz="1800" b="0" i="0" u="none" strike="noStrike" dirty="0" smtClean="0">
                          <a:solidFill>
                            <a:srgbClr val="000000"/>
                          </a:solidFill>
                          <a:latin typeface="times new roman"/>
                        </a:rPr>
                        <a:t>513,09</a:t>
                      </a:r>
                      <a:endParaRPr lang="ru-RU" sz="1800" b="0" i="0" u="none" strike="noStrike" dirty="0">
                        <a:solidFill>
                          <a:srgbClr val="000000"/>
                        </a:solidFill>
                        <a:latin typeface="times new roman"/>
                      </a:endParaRPr>
                    </a:p>
                  </a:txBody>
                  <a:tcPr marL="9525" marR="9525" marT="9525" marB="0" anchor="ctr"/>
                </a:tc>
                <a:tc>
                  <a:txBody>
                    <a:bodyPr/>
                    <a:lstStyle/>
                    <a:p>
                      <a:pPr algn="ctr" fontAlgn="b"/>
                      <a:r>
                        <a:rPr lang="en-US" sz="1800" b="0" i="0" u="none" strike="noStrike" dirty="0" smtClean="0">
                          <a:solidFill>
                            <a:srgbClr val="000000"/>
                          </a:solidFill>
                          <a:latin typeface="times new roman"/>
                        </a:rPr>
                        <a:t>169,46</a:t>
                      </a:r>
                      <a:endParaRPr lang="ru-RU" sz="1800" b="0" i="0" u="none" strike="noStrike" dirty="0">
                        <a:solidFill>
                          <a:srgbClr val="000000"/>
                        </a:solidFill>
                        <a:latin typeface="times new roman"/>
                      </a:endParaRPr>
                    </a:p>
                  </a:txBody>
                  <a:tcPr marL="9525" marR="9525" marT="9525" marB="0" anchor="ctr"/>
                </a:tc>
                <a:tc>
                  <a:txBody>
                    <a:bodyPr/>
                    <a:lstStyle/>
                    <a:p>
                      <a:pPr algn="ctr" fontAlgn="b"/>
                      <a:r>
                        <a:rPr lang="en-US" sz="1800" b="0" i="0" u="none" strike="noStrike" dirty="0" smtClean="0">
                          <a:solidFill>
                            <a:srgbClr val="000000"/>
                          </a:solidFill>
                          <a:latin typeface="times new roman"/>
                        </a:rPr>
                        <a:t>4,2</a:t>
                      </a:r>
                      <a:endParaRPr lang="ru-RU" sz="1800" b="0" i="0" u="none" strike="noStrike" dirty="0">
                        <a:solidFill>
                          <a:srgbClr val="000000"/>
                        </a:solidFill>
                        <a:latin typeface="times new roman"/>
                      </a:endParaRPr>
                    </a:p>
                  </a:txBody>
                  <a:tcPr marL="9525" marR="9525" marT="9525" marB="0" anchor="ctr"/>
                </a:tc>
                <a:extLst>
                  <a:ext uri="{0D108BD9-81ED-4DB2-BD59-A6C34878D82A}">
                    <a16:rowId xmlns:a16="http://schemas.microsoft.com/office/drawing/2014/main" val="10007"/>
                  </a:ext>
                </a:extLst>
              </a:tr>
              <a:tr h="370840">
                <a:tc>
                  <a:txBody>
                    <a:bodyPr/>
                    <a:lstStyle/>
                    <a:p>
                      <a:pPr indent="114300">
                        <a:lnSpc>
                          <a:spcPct val="107000"/>
                        </a:lnSpc>
                        <a:spcAft>
                          <a:spcPts val="0"/>
                        </a:spcAft>
                      </a:pPr>
                      <a:r>
                        <a:rPr lang="ru-RU" sz="2000" dirty="0" err="1">
                          <a:solidFill>
                            <a:srgbClr val="000000"/>
                          </a:solidFill>
                          <a:latin typeface="Times New Roman"/>
                          <a:ea typeface="Times New Roman"/>
                        </a:rPr>
                        <a:t>Invatamint</a:t>
                      </a:r>
                      <a:r>
                        <a:rPr lang="ru-RU"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ctr"/>
                </a:tc>
                <a:tc>
                  <a:txBody>
                    <a:bodyPr/>
                    <a:lstStyle/>
                    <a:p>
                      <a:pPr>
                        <a:lnSpc>
                          <a:spcPct val="107000"/>
                        </a:lnSpc>
                        <a:spcAft>
                          <a:spcPts val="0"/>
                        </a:spcAft>
                      </a:pPr>
                      <a:r>
                        <a:rPr lang="ru-RU" sz="2000" dirty="0">
                          <a:solidFill>
                            <a:srgbClr val="000000"/>
                          </a:solidFill>
                          <a:latin typeface="Times New Roman"/>
                          <a:ea typeface="Times New Roman"/>
                        </a:rPr>
                        <a:t>09  </a:t>
                      </a:r>
                      <a:endParaRPr lang="ru-RU" sz="2000" dirty="0">
                        <a:latin typeface="Times New Roman"/>
                        <a:ea typeface="Times New Roman"/>
                      </a:endParaRPr>
                    </a:p>
                  </a:txBody>
                  <a:tcPr marL="68580" marR="68580" marT="0" marB="0" anchor="ctr"/>
                </a:tc>
                <a:tc>
                  <a:txBody>
                    <a:bodyPr/>
                    <a:lstStyle/>
                    <a:p>
                      <a:pPr algn="ctr" fontAlgn="b"/>
                      <a:r>
                        <a:rPr lang="ru-RU" sz="1800" b="0" i="0" u="none" strike="noStrike">
                          <a:solidFill>
                            <a:srgbClr val="000000"/>
                          </a:solidFill>
                          <a:latin typeface="Times New Roman" pitchFamily="18" charset="0"/>
                          <a:cs typeface="Times New Roman" pitchFamily="18" charset="0"/>
                        </a:rPr>
                        <a:t>6 155,30</a:t>
                      </a:r>
                    </a:p>
                  </a:txBody>
                  <a:tcPr marL="9525" marR="9525" marT="9525" marB="0" anchor="ctr"/>
                </a:tc>
                <a:tc>
                  <a:txBody>
                    <a:bodyPr/>
                    <a:lstStyle/>
                    <a:p>
                      <a:pPr algn="ctr" fontAlgn="b"/>
                      <a:r>
                        <a:rPr lang="en-US" sz="1800" b="0" i="0" u="none" strike="noStrike" dirty="0" smtClean="0">
                          <a:solidFill>
                            <a:srgbClr val="000000"/>
                          </a:solidFill>
                          <a:latin typeface="times new roman"/>
                        </a:rPr>
                        <a:t>5 689,91</a:t>
                      </a:r>
                      <a:endParaRPr lang="ru-RU" sz="1800" b="0" i="0" u="none" strike="noStrike" dirty="0">
                        <a:solidFill>
                          <a:srgbClr val="000000"/>
                        </a:solidFill>
                        <a:latin typeface="times new roman"/>
                      </a:endParaRPr>
                    </a:p>
                  </a:txBody>
                  <a:tcPr marL="9525" marR="9525" marT="9525" marB="0" anchor="ctr"/>
                </a:tc>
                <a:tc>
                  <a:txBody>
                    <a:bodyPr/>
                    <a:lstStyle/>
                    <a:p>
                      <a:pPr algn="ctr" fontAlgn="b"/>
                      <a:r>
                        <a:rPr lang="en-US" sz="1800" b="0" i="0" u="none" strike="noStrike" dirty="0" smtClean="0">
                          <a:solidFill>
                            <a:srgbClr val="000000"/>
                          </a:solidFill>
                          <a:latin typeface="times new roman"/>
                        </a:rPr>
                        <a:t>2 688,65</a:t>
                      </a:r>
                      <a:endParaRPr lang="ru-RU" sz="1800" b="0" i="0" u="none" strike="noStrike" dirty="0">
                        <a:solidFill>
                          <a:srgbClr val="000000"/>
                        </a:solidFill>
                        <a:latin typeface="times new roman"/>
                      </a:endParaRPr>
                    </a:p>
                  </a:txBody>
                  <a:tcPr marL="9525" marR="9525" marT="9525" marB="0" anchor="ctr"/>
                </a:tc>
                <a:tc>
                  <a:txBody>
                    <a:bodyPr/>
                    <a:lstStyle/>
                    <a:p>
                      <a:pPr algn="ctr" fontAlgn="b"/>
                      <a:r>
                        <a:rPr lang="en-US" sz="1800" b="0" i="0" u="none" strike="noStrike" dirty="0" smtClean="0">
                          <a:solidFill>
                            <a:srgbClr val="000000"/>
                          </a:solidFill>
                          <a:latin typeface="times new roman"/>
                        </a:rPr>
                        <a:t>66,5</a:t>
                      </a:r>
                      <a:endParaRPr lang="ru-RU" sz="1800" b="0" i="0" u="none" strike="noStrike" dirty="0">
                        <a:solidFill>
                          <a:srgbClr val="000000"/>
                        </a:solidFill>
                        <a:latin typeface="times new roman"/>
                      </a:endParaRPr>
                    </a:p>
                  </a:txBody>
                  <a:tcPr marL="9525" marR="9525" marT="9525" marB="0" anchor="ctr"/>
                </a:tc>
                <a:extLst>
                  <a:ext uri="{0D108BD9-81ED-4DB2-BD59-A6C34878D82A}">
                    <a16:rowId xmlns:a16="http://schemas.microsoft.com/office/drawing/2014/main" val="10008"/>
                  </a:ext>
                </a:extLst>
              </a:tr>
              <a:tr h="370840">
                <a:tc>
                  <a:txBody>
                    <a:bodyPr/>
                    <a:lstStyle/>
                    <a:p>
                      <a:pPr indent="114300">
                        <a:lnSpc>
                          <a:spcPct val="107000"/>
                        </a:lnSpc>
                        <a:spcAft>
                          <a:spcPts val="0"/>
                        </a:spcAft>
                      </a:pPr>
                      <a:r>
                        <a:rPr lang="ru-RU" sz="2000" dirty="0" err="1">
                          <a:solidFill>
                            <a:srgbClr val="000000"/>
                          </a:solidFill>
                          <a:latin typeface="Times New Roman"/>
                          <a:ea typeface="Times New Roman"/>
                        </a:rPr>
                        <a:t>Protectie</a:t>
                      </a:r>
                      <a:r>
                        <a:rPr lang="ru-RU" sz="2000" dirty="0">
                          <a:solidFill>
                            <a:srgbClr val="000000"/>
                          </a:solidFill>
                          <a:latin typeface="Times New Roman"/>
                          <a:ea typeface="Times New Roman"/>
                        </a:rPr>
                        <a:t> </a:t>
                      </a:r>
                      <a:r>
                        <a:rPr lang="ru-RU" sz="2000" dirty="0" err="1">
                          <a:solidFill>
                            <a:srgbClr val="000000"/>
                          </a:solidFill>
                          <a:latin typeface="Times New Roman"/>
                          <a:ea typeface="Times New Roman"/>
                        </a:rPr>
                        <a:t>sociala</a:t>
                      </a:r>
                      <a:r>
                        <a:rPr lang="ru-RU" sz="2000" dirty="0">
                          <a:solidFill>
                            <a:srgbClr val="000000"/>
                          </a:solidFill>
                          <a:latin typeface="Times New Roman"/>
                          <a:ea typeface="Times New Roman"/>
                        </a:rPr>
                        <a:t>                                                                                                                                     </a:t>
                      </a:r>
                      <a:endParaRPr lang="ru-RU" sz="2000" dirty="0">
                        <a:latin typeface="Times New Roman"/>
                        <a:ea typeface="Times New Roman"/>
                      </a:endParaRPr>
                    </a:p>
                  </a:txBody>
                  <a:tcPr marL="68580" marR="68580" marT="0" marB="0" anchor="ctr"/>
                </a:tc>
                <a:tc>
                  <a:txBody>
                    <a:bodyPr/>
                    <a:lstStyle/>
                    <a:p>
                      <a:pPr>
                        <a:lnSpc>
                          <a:spcPct val="107000"/>
                        </a:lnSpc>
                        <a:spcAft>
                          <a:spcPts val="0"/>
                        </a:spcAft>
                      </a:pPr>
                      <a:r>
                        <a:rPr lang="ru-RU" sz="2000" dirty="0">
                          <a:solidFill>
                            <a:srgbClr val="000000"/>
                          </a:solidFill>
                          <a:latin typeface="Times New Roman"/>
                          <a:ea typeface="Times New Roman"/>
                        </a:rPr>
                        <a:t>10  </a:t>
                      </a:r>
                      <a:endParaRPr lang="ru-RU" sz="2000" dirty="0">
                        <a:latin typeface="Times New Roman"/>
                        <a:ea typeface="Times New Roman"/>
                      </a:endParaRPr>
                    </a:p>
                  </a:txBody>
                  <a:tcPr marL="68580" marR="68580" marT="0" marB="0" anchor="ctr"/>
                </a:tc>
                <a:tc>
                  <a:txBody>
                    <a:bodyPr/>
                    <a:lstStyle/>
                    <a:p>
                      <a:pPr algn="ctr" fontAlgn="b"/>
                      <a:r>
                        <a:rPr lang="ru-RU" sz="1800" b="0" i="0" u="none" strike="noStrike">
                          <a:solidFill>
                            <a:srgbClr val="000000"/>
                          </a:solidFill>
                          <a:latin typeface="Times New Roman" pitchFamily="18" charset="0"/>
                          <a:cs typeface="Times New Roman" pitchFamily="18" charset="0"/>
                        </a:rPr>
                        <a:t>963,90</a:t>
                      </a:r>
                    </a:p>
                  </a:txBody>
                  <a:tcPr marL="9525" marR="9525" marT="9525" marB="0" anchor="ctr"/>
                </a:tc>
                <a:tc>
                  <a:txBody>
                    <a:bodyPr/>
                    <a:lstStyle/>
                    <a:p>
                      <a:pPr algn="ctr" fontAlgn="b"/>
                      <a:r>
                        <a:rPr lang="en-US" sz="1800" b="0" i="0" u="none" strike="noStrike" dirty="0" smtClean="0">
                          <a:solidFill>
                            <a:srgbClr val="000000"/>
                          </a:solidFill>
                          <a:latin typeface="times new roman"/>
                        </a:rPr>
                        <a:t>992,61</a:t>
                      </a:r>
                      <a:endParaRPr lang="ru-RU" sz="1800" b="0" i="0" u="none" strike="noStrike" dirty="0">
                        <a:solidFill>
                          <a:srgbClr val="000000"/>
                        </a:solidFill>
                        <a:latin typeface="times new roman"/>
                      </a:endParaRPr>
                    </a:p>
                  </a:txBody>
                  <a:tcPr marL="9525" marR="9525" marT="9525" marB="0" anchor="ctr"/>
                </a:tc>
                <a:tc>
                  <a:txBody>
                    <a:bodyPr/>
                    <a:lstStyle/>
                    <a:p>
                      <a:pPr algn="ctr" fontAlgn="b"/>
                      <a:r>
                        <a:rPr lang="en-US" sz="1800" b="0" i="0" u="none" strike="noStrike" dirty="0" smtClean="0">
                          <a:solidFill>
                            <a:srgbClr val="000000"/>
                          </a:solidFill>
                          <a:latin typeface="times new roman"/>
                        </a:rPr>
                        <a:t>729,07</a:t>
                      </a:r>
                      <a:endParaRPr lang="ru-RU" sz="1800" b="0" i="0" u="none" strike="noStrike" dirty="0">
                        <a:solidFill>
                          <a:srgbClr val="000000"/>
                        </a:solidFill>
                        <a:latin typeface="times new roman"/>
                      </a:endParaRPr>
                    </a:p>
                  </a:txBody>
                  <a:tcPr marL="9525" marR="9525" marT="9525" marB="0" anchor="ctr"/>
                </a:tc>
                <a:tc>
                  <a:txBody>
                    <a:bodyPr/>
                    <a:lstStyle/>
                    <a:p>
                      <a:pPr algn="ctr" fontAlgn="b"/>
                      <a:r>
                        <a:rPr lang="en-US" sz="1800" b="0" i="0" u="none" strike="noStrike" dirty="0" smtClean="0">
                          <a:solidFill>
                            <a:srgbClr val="000000"/>
                          </a:solidFill>
                          <a:latin typeface="times new roman"/>
                        </a:rPr>
                        <a:t>18</a:t>
                      </a:r>
                      <a:r>
                        <a:rPr lang="ro-MD" sz="1800" b="0" i="0" u="none" strike="noStrike" dirty="0" smtClean="0">
                          <a:solidFill>
                            <a:srgbClr val="000000"/>
                          </a:solidFill>
                          <a:latin typeface="times new roman"/>
                        </a:rPr>
                        <a:t>,0</a:t>
                      </a:r>
                      <a:endParaRPr lang="ru-RU" sz="1800" b="0" i="0" u="none" strike="noStrike" dirty="0">
                        <a:solidFill>
                          <a:srgbClr val="000000"/>
                        </a:solidFill>
                        <a:latin typeface="times new roman"/>
                      </a:endParaRPr>
                    </a:p>
                  </a:txBody>
                  <a:tcPr marL="9525" marR="9525" marT="9525" marB="0" anchor="ctr"/>
                </a:tc>
                <a:extLst>
                  <a:ext uri="{0D108BD9-81ED-4DB2-BD59-A6C34878D82A}">
                    <a16:rowId xmlns:a16="http://schemas.microsoft.com/office/drawing/2014/main" val="10009"/>
                  </a:ext>
                </a:extLst>
              </a:tr>
            </a:tbl>
          </a:graphicData>
        </a:graphic>
      </p:graphicFrame>
    </p:spTree>
  </p:cSld>
  <p:clrMapOvr>
    <a:masterClrMapping/>
  </p:clrMapOvr>
  <p:transition spd="med">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0"/>
            <a:ext cx="8858312" cy="928670"/>
          </a:xfrm>
        </p:spPr>
        <p:txBody>
          <a:bodyPr>
            <a:normAutofit fontScale="90000"/>
          </a:bodyPr>
          <a:lstStyle/>
          <a:p>
            <a:pPr algn="ctr"/>
            <a:r>
              <a:rPr lang="ro-MO" sz="3600" b="1" dirty="0" smtClean="0">
                <a:solidFill>
                  <a:schemeClr val="tx1"/>
                </a:solidFill>
                <a:latin typeface="Times New Roman" pitchFamily="18" charset="0"/>
                <a:cs typeface="Times New Roman" pitchFamily="18" charset="0"/>
              </a:rPr>
              <a:t>REPARTIZAREA CHELTUIELILOR EXECUTATE PE GRUPE FUNCȚIONALE</a:t>
            </a:r>
            <a:endParaRPr lang="ru-RU" sz="3600" dirty="0"/>
          </a:p>
        </p:txBody>
      </p:sp>
      <p:graphicFrame>
        <p:nvGraphicFramePr>
          <p:cNvPr id="5" name="Содержимое 4"/>
          <p:cNvGraphicFramePr>
            <a:graphicFrameLocks noGrp="1"/>
          </p:cNvGraphicFramePr>
          <p:nvPr>
            <p:ph idx="1"/>
            <p:extLst>
              <p:ext uri="{D42A27DB-BD31-4B8C-83A1-F6EECF244321}">
                <p14:modId xmlns:p14="http://schemas.microsoft.com/office/powerpoint/2010/main" val="1847013988"/>
              </p:ext>
            </p:extLst>
          </p:nvPr>
        </p:nvGraphicFramePr>
        <p:xfrm>
          <a:off x="0" y="785794"/>
          <a:ext cx="9144000" cy="607220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wedge/>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4617B">
            <a:lumMod val="40000"/>
            <a:lumOff val="60000"/>
          </a:srgb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110310"/>
          </a:xfrm>
        </p:spPr>
        <p:txBody>
          <a:bodyPr>
            <a:normAutofit/>
          </a:bodyPr>
          <a:lstStyle/>
          <a:p>
            <a:pPr algn="ctr"/>
            <a:endParaRPr lang="ro-MO" sz="5400" dirty="0" smtClean="0"/>
          </a:p>
          <a:p>
            <a:pPr algn="ctr"/>
            <a:endParaRPr lang="ro-MO" sz="5400" dirty="0" smtClean="0"/>
          </a:p>
          <a:p>
            <a:pPr algn="ctr"/>
            <a:r>
              <a:rPr lang="ro-MO" sz="5400" dirty="0" smtClean="0"/>
              <a:t>MULȚUMIM PENTRU ATENȚIE!</a:t>
            </a:r>
            <a:endParaRPr lang="ru-RU" sz="5400" dirty="0"/>
          </a:p>
        </p:txBody>
      </p:sp>
    </p:spTree>
  </p:cSld>
  <p:clrMapOvr>
    <a:masterClrMapping/>
  </p:clrMapOvr>
  <p:transition spd="med">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3010664"/>
          </a:xfrm>
        </p:spPr>
        <p:txBody>
          <a:bodyPr>
            <a:normAutofit/>
          </a:bodyPr>
          <a:lstStyle/>
          <a:p>
            <a:pPr algn="ctr"/>
            <a:r>
              <a:rPr lang="ro-MO" sz="6000" dirty="0" smtClean="0">
                <a:solidFill>
                  <a:srgbClr val="FF0000"/>
                </a:solidFill>
              </a:rPr>
              <a:t>EXECUTAREA VENITURILOR BUGETULUI RAIONAL</a:t>
            </a:r>
            <a:endParaRPr lang="ru-RU" sz="6000" dirty="0">
              <a:solidFill>
                <a:srgbClr val="FF0000"/>
              </a:solidFill>
            </a:endParaRPr>
          </a:p>
        </p:txBody>
      </p:sp>
      <p:pic>
        <p:nvPicPr>
          <p:cNvPr id="4" name="Содержимое 3" descr="index.jpg"/>
          <p:cNvPicPr>
            <a:picLocks noGrp="1" noChangeAspect="1"/>
          </p:cNvPicPr>
          <p:nvPr>
            <p:ph idx="1"/>
          </p:nvPr>
        </p:nvPicPr>
        <p:blipFill>
          <a:blip r:embed="rId3" cstate="print"/>
          <a:stretch>
            <a:fillRect/>
          </a:stretch>
        </p:blipFill>
        <p:spPr>
          <a:xfrm>
            <a:off x="2071670" y="4214813"/>
            <a:ext cx="4857784" cy="2109787"/>
          </a:xfrm>
        </p:spPr>
      </p:pic>
    </p:spTree>
  </p:cSld>
  <p:clrMapOvr>
    <a:masterClrMapping/>
  </p:clrMapOvr>
  <p:transition spd="med">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0"/>
            <a:ext cx="8786874" cy="642918"/>
          </a:xfrm>
        </p:spPr>
        <p:txBody>
          <a:bodyPr>
            <a:noAutofit/>
          </a:bodyPr>
          <a:lstStyle/>
          <a:p>
            <a:pPr algn="ctr"/>
            <a:r>
              <a:rPr lang="ro-MO" sz="3200" b="1" dirty="0" smtClean="0">
                <a:solidFill>
                  <a:schemeClr val="tx1"/>
                </a:solidFill>
                <a:latin typeface="Times New Roman" pitchFamily="18" charset="0"/>
                <a:cs typeface="Times New Roman" pitchFamily="18" charset="0"/>
              </a:rPr>
              <a:t>REPARTIZAREA VENITURILOR ÎNCASATE</a:t>
            </a:r>
            <a:endParaRPr lang="ru-RU" sz="3200" b="1" dirty="0">
              <a:solidFill>
                <a:schemeClr val="tx1"/>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2025989682"/>
              </p:ext>
            </p:extLst>
          </p:nvPr>
        </p:nvGraphicFramePr>
        <p:xfrm>
          <a:off x="0" y="714356"/>
          <a:ext cx="9144000" cy="614364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693860"/>
          </a:xfrm>
        </p:spPr>
        <p:txBody>
          <a:bodyPr>
            <a:normAutofit fontScale="90000"/>
          </a:bodyPr>
          <a:lstStyle/>
          <a:p>
            <a:pPr algn="ctr"/>
            <a:r>
              <a:rPr lang="ro-MO" b="1" dirty="0" smtClean="0">
                <a:solidFill>
                  <a:schemeClr val="tx1"/>
                </a:solidFill>
              </a:rPr>
              <a:t>TRANSFERURI PRIMITE</a:t>
            </a:r>
            <a:endParaRPr lang="ru-RU" b="1" dirty="0">
              <a:solidFill>
                <a:schemeClr val="tx1"/>
              </a:solidFill>
            </a:endParaRPr>
          </a:p>
        </p:txBody>
      </p:sp>
      <p:graphicFrame>
        <p:nvGraphicFramePr>
          <p:cNvPr id="6" name="Содержимое 5"/>
          <p:cNvGraphicFramePr>
            <a:graphicFrameLocks noGrp="1"/>
          </p:cNvGraphicFramePr>
          <p:nvPr>
            <p:ph idx="1"/>
            <p:extLst>
              <p:ext uri="{D42A27DB-BD31-4B8C-83A1-F6EECF244321}">
                <p14:modId xmlns:p14="http://schemas.microsoft.com/office/powerpoint/2010/main" val="385723413"/>
              </p:ext>
            </p:extLst>
          </p:nvPr>
        </p:nvGraphicFramePr>
        <p:xfrm>
          <a:off x="214282" y="620688"/>
          <a:ext cx="8678198" cy="59766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52"/>
            <a:ext cx="8229600" cy="3857652"/>
          </a:xfrm>
        </p:spPr>
        <p:txBody>
          <a:bodyPr>
            <a:noAutofit/>
          </a:bodyPr>
          <a:lstStyle/>
          <a:p>
            <a:pPr algn="ctr"/>
            <a:r>
              <a:rPr lang="ro-MO" sz="6000" dirty="0" smtClean="0">
                <a:solidFill>
                  <a:srgbClr val="FF0000"/>
                </a:solidFill>
              </a:rPr>
              <a:t>EXECUTAREA</a:t>
            </a:r>
            <a:r>
              <a:rPr lang="ro-MO" sz="5400" dirty="0" smtClean="0">
                <a:solidFill>
                  <a:srgbClr val="FF0000"/>
                </a:solidFill>
              </a:rPr>
              <a:t> CHELTUIELILOR BUGETULUI RAIONAL</a:t>
            </a:r>
            <a:endParaRPr lang="ru-RU" sz="5400" dirty="0">
              <a:solidFill>
                <a:srgbClr val="FF0000"/>
              </a:solidFill>
            </a:endParaRPr>
          </a:p>
        </p:txBody>
      </p:sp>
      <p:pic>
        <p:nvPicPr>
          <p:cNvPr id="1026" name="Picture 2" descr="C:\Program Files (x86)\Microsoft Office\MEDIA\CAGCAT10\j0300840.wmf"/>
          <p:cNvPicPr>
            <a:picLocks noGrp="1" noChangeAspect="1" noChangeArrowheads="1"/>
          </p:cNvPicPr>
          <p:nvPr>
            <p:ph idx="1"/>
          </p:nvPr>
        </p:nvPicPr>
        <p:blipFill>
          <a:blip r:embed="rId3" cstate="print"/>
          <a:stretch>
            <a:fillRect/>
          </a:stretch>
        </p:blipFill>
        <p:spPr bwMode="auto">
          <a:xfrm>
            <a:off x="2357422" y="4357694"/>
            <a:ext cx="4929222" cy="2028943"/>
          </a:xfrm>
          <a:prstGeom prst="rect">
            <a:avLst/>
          </a:prstGeom>
          <a:noFill/>
        </p:spPr>
      </p:pic>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1704236"/>
          </a:xfrm>
        </p:spPr>
        <p:txBody>
          <a:bodyPr/>
          <a:lstStyle/>
          <a:p>
            <a:pPr algn="ctr"/>
            <a:r>
              <a:rPr lang="ro-MO" b="1" dirty="0" smtClean="0"/>
              <a:t>Descifrări </a:t>
            </a:r>
            <a:r>
              <a:rPr lang="vi-VN" b="1" dirty="0" smtClean="0"/>
              <a:t>privind Clasificaţia bugetară</a:t>
            </a:r>
            <a:endParaRPr lang="vi-VN" b="1" dirty="0"/>
          </a:p>
        </p:txBody>
      </p:sp>
      <p:sp>
        <p:nvSpPr>
          <p:cNvPr id="3" name="Содержимое 2"/>
          <p:cNvSpPr>
            <a:spLocks noGrp="1"/>
          </p:cNvSpPr>
          <p:nvPr>
            <p:ph idx="1"/>
          </p:nvPr>
        </p:nvSpPr>
        <p:spPr/>
        <p:txBody>
          <a:bodyPr/>
          <a:lstStyle/>
          <a:p>
            <a:pPr algn="just"/>
            <a:r>
              <a:rPr lang="it-IT" b="1" dirty="0" smtClean="0"/>
              <a:t>Cheltuielile de personal </a:t>
            </a:r>
            <a:r>
              <a:rPr lang="it-IT" dirty="0" smtClean="0"/>
              <a:t>constituie plata pentru remunerarea muncii </a:t>
            </a:r>
            <a:r>
              <a:rPr lang="it-IT" i="1" dirty="0" smtClean="0"/>
              <a:t>Remunerarea muncii (211000)</a:t>
            </a:r>
            <a:r>
              <a:rPr lang="it-IT" dirty="0" smtClean="0"/>
              <a:t> şi pentru </a:t>
            </a:r>
            <a:r>
              <a:rPr lang="it-IT" i="1" dirty="0" smtClean="0"/>
              <a:t>Contribuţii şi prime de asigurări obligatorii (212000)</a:t>
            </a:r>
            <a:r>
              <a:rPr lang="it-IT" dirty="0" smtClean="0"/>
              <a:t> divizate în capitole de cheltuieli separate. Remunerarea muncii (211000 ) include toate tipurile plăţilor salariale, achitate angajaţilor din sectorul bugetar pentru munca efectuată de aceştia pe durata unei anumite perioade de raportare, precum şi plăţi băneşti achitate unor categorii de angajaţi din sectorul bugetar</a:t>
            </a:r>
            <a:r>
              <a:rPr lang="ro-MO" dirty="0" smtClean="0"/>
              <a:t>;</a:t>
            </a:r>
            <a:endParaRPr lang="ru-RU" dirty="0"/>
          </a:p>
        </p:txBody>
      </p:sp>
    </p:spTree>
  </p:cSld>
  <p:clrMapOvr>
    <a:masterClrMapping/>
  </p:clrMapOvr>
  <p:transition spd="med">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142852"/>
            <a:ext cx="8329642" cy="1357322"/>
          </a:xfrm>
        </p:spPr>
        <p:txBody>
          <a:bodyPr>
            <a:normAutofit fontScale="90000"/>
          </a:bodyPr>
          <a:lstStyle/>
          <a:p>
            <a:pPr algn="ctr"/>
            <a:r>
              <a:rPr lang="ro-MO" b="1" dirty="0" smtClean="0"/>
              <a:t>Descifrări </a:t>
            </a:r>
            <a:r>
              <a:rPr lang="vi-VN" b="1" dirty="0" smtClean="0"/>
              <a:t>privind Clasificaţia bugetară</a:t>
            </a:r>
            <a:endParaRPr lang="ru-RU" dirty="0"/>
          </a:p>
        </p:txBody>
      </p:sp>
      <p:sp>
        <p:nvSpPr>
          <p:cNvPr id="3" name="Содержимое 2"/>
          <p:cNvSpPr>
            <a:spLocks noGrp="1"/>
          </p:cNvSpPr>
          <p:nvPr>
            <p:ph idx="1"/>
          </p:nvPr>
        </p:nvSpPr>
        <p:spPr>
          <a:xfrm>
            <a:off x="285720" y="1500174"/>
            <a:ext cx="8643998" cy="5000660"/>
          </a:xfrm>
        </p:spPr>
        <p:txBody>
          <a:bodyPr>
            <a:normAutofit fontScale="92500" lnSpcReduction="20000"/>
          </a:bodyPr>
          <a:lstStyle/>
          <a:p>
            <a:pPr algn="just"/>
            <a:r>
              <a:rPr lang="fr-FR" b="1" dirty="0" smtClean="0"/>
              <a:t>BUNURI ŞI SERVICII</a:t>
            </a:r>
            <a:r>
              <a:rPr lang="ro-MO" b="1" dirty="0" smtClean="0"/>
              <a:t> </a:t>
            </a:r>
            <a:r>
              <a:rPr lang="ro-MO" dirty="0" smtClean="0"/>
              <a:t>- </a:t>
            </a:r>
            <a:r>
              <a:rPr lang="fr-FR" dirty="0" smtClean="0"/>
              <a:t>Categoria respectivă constituie cheltuielile pentru bunurile şi serviciile necesare desfăşurării activităţii instituţiilor publice, cu excepţia bunurilor ce creează stocuri, mijloacelor fixe, rezervelor de stat. Cheltuielile aferente contractelor încheiate cu persoanele fizice privind angajarea unor servicii, se atribuie la serviciile respective.</a:t>
            </a:r>
            <a:endParaRPr lang="ro-MO" dirty="0" smtClean="0"/>
          </a:p>
          <a:p>
            <a:pPr algn="just"/>
            <a:r>
              <a:rPr lang="it-IT" b="1" dirty="0" smtClean="0"/>
              <a:t>Subsidiile</a:t>
            </a:r>
            <a:r>
              <a:rPr lang="it-IT" dirty="0" smtClean="0"/>
              <a:t> reprezintă plăţi nerambursabile achitate întreprinderilor producătoare sau prestatoare de servicii, cu scopul de a influenţa procesul de producere sau preţurile de livrare. Subsidiile includ transferurile către întreprinderile de stat pentru compensarea pierderilor suportate de către acestea în procesul de producţie ca rezultat al menţinerii preţurilor la un nivel mai jos de costuri atunci cînd politicile economice şi sociale au fost stabilite de stat, pentru compensarea parţială a contribuţiilor de asigurări sociale de stat obligatorii, pentru procurarea utilajului şi materiei prime.</a:t>
            </a:r>
            <a:endParaRPr lang="ru-RU" dirty="0" smtClean="0"/>
          </a:p>
          <a:p>
            <a:pPr algn="just"/>
            <a:endParaRPr lang="ro-MO" dirty="0" smtClean="0"/>
          </a:p>
          <a:p>
            <a:pPr algn="just"/>
            <a:endParaRPr lang="ru-RU" dirty="0"/>
          </a:p>
        </p:txBody>
      </p:sp>
    </p:spTree>
  </p:cSld>
  <p:clrMapOvr>
    <a:masterClrMapping/>
  </p:clrMapOvr>
  <p:transition spd="med">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1643074"/>
          </a:xfrm>
        </p:spPr>
        <p:txBody>
          <a:bodyPr>
            <a:normAutofit/>
          </a:bodyPr>
          <a:lstStyle/>
          <a:p>
            <a:pPr algn="ctr"/>
            <a:r>
              <a:rPr lang="ro-MO" b="1" dirty="0" smtClean="0"/>
              <a:t>Descifrări </a:t>
            </a:r>
            <a:r>
              <a:rPr lang="vi-VN" b="1" dirty="0" smtClean="0"/>
              <a:t>privind Clasificaţia bugetară</a:t>
            </a:r>
            <a:endParaRPr lang="ru-RU" dirty="0"/>
          </a:p>
        </p:txBody>
      </p:sp>
      <p:sp>
        <p:nvSpPr>
          <p:cNvPr id="3" name="Содержимое 2"/>
          <p:cNvSpPr>
            <a:spLocks noGrp="1"/>
          </p:cNvSpPr>
          <p:nvPr>
            <p:ph idx="1"/>
          </p:nvPr>
        </p:nvSpPr>
        <p:spPr>
          <a:xfrm>
            <a:off x="428596" y="1714488"/>
            <a:ext cx="8429684" cy="4610112"/>
          </a:xfrm>
        </p:spPr>
        <p:txBody>
          <a:bodyPr>
            <a:normAutofit/>
          </a:bodyPr>
          <a:lstStyle/>
          <a:p>
            <a:pPr algn="just"/>
            <a:r>
              <a:rPr lang="it-IT" b="1" dirty="0" smtClean="0"/>
              <a:t>PRESTAŢII SOCIALE</a:t>
            </a:r>
            <a:r>
              <a:rPr lang="ro-MO" b="1" dirty="0" smtClean="0"/>
              <a:t> - </a:t>
            </a:r>
            <a:r>
              <a:rPr lang="ro-MO" dirty="0" smtClean="0"/>
              <a:t>î</a:t>
            </a:r>
            <a:r>
              <a:rPr lang="it-IT" dirty="0" smtClean="0"/>
              <a:t>n dependenţă de tipul programului social, clasificaţia economică distinge 3 capitole de prestaţii sociale: </a:t>
            </a:r>
            <a:r>
              <a:rPr lang="it-IT" i="1" u="sng" dirty="0" smtClean="0"/>
              <a:t>Prestaţii de asigurări sociale (271)</a:t>
            </a:r>
            <a:r>
              <a:rPr lang="it-IT" i="1" dirty="0" smtClean="0"/>
              <a:t>, </a:t>
            </a:r>
            <a:r>
              <a:rPr lang="it-IT" i="1" u="sng" dirty="0" smtClean="0"/>
              <a:t>Prestaţii de asistenţă socială (272), Prestaţii sociale ale angajatorilor (273)</a:t>
            </a:r>
            <a:r>
              <a:rPr lang="it-IT" i="1" dirty="0" smtClean="0"/>
              <a:t>. </a:t>
            </a:r>
            <a:r>
              <a:rPr lang="it-IT" dirty="0" smtClean="0"/>
              <a:t>Toate plăţile pentru prestaţii sociale sunt plăţi curente.</a:t>
            </a:r>
            <a:endParaRPr lang="ro-MO" dirty="0" smtClean="0"/>
          </a:p>
          <a:p>
            <a:pPr algn="just"/>
            <a:r>
              <a:rPr lang="it-IT" b="1" dirty="0" smtClean="0"/>
              <a:t>ALTE CHELTUIELI</a:t>
            </a:r>
            <a:r>
              <a:rPr lang="ro-MO" b="1" dirty="0" smtClean="0"/>
              <a:t> </a:t>
            </a:r>
            <a:r>
              <a:rPr lang="ro-MO" dirty="0" smtClean="0"/>
              <a:t>- </a:t>
            </a:r>
            <a:r>
              <a:rPr lang="it-IT" dirty="0" smtClean="0"/>
              <a:t>Cheltuielile care nu s-au regăsit în categoriile economice </a:t>
            </a:r>
            <a:r>
              <a:rPr lang="it-IT" i="1" dirty="0" smtClean="0"/>
              <a:t>(210000)-(270000)</a:t>
            </a:r>
            <a:r>
              <a:rPr lang="it-IT" dirty="0" smtClean="0"/>
              <a:t>, sunt incluse la </a:t>
            </a:r>
            <a:r>
              <a:rPr lang="it-IT" i="1" dirty="0" smtClean="0"/>
              <a:t>Alte cheltuieli</a:t>
            </a:r>
            <a:r>
              <a:rPr lang="ro-MO" i="1" dirty="0" smtClean="0"/>
              <a:t>.</a:t>
            </a:r>
            <a:endParaRPr lang="ru-RU" dirty="0" smtClean="0"/>
          </a:p>
          <a:p>
            <a:endParaRPr lang="ru-RU" dirty="0" smtClean="0"/>
          </a:p>
          <a:p>
            <a:pPr algn="just"/>
            <a:endParaRPr lang="ru-RU" dirty="0"/>
          </a:p>
        </p:txBody>
      </p:sp>
    </p:spTree>
  </p:cSld>
  <p:clrMapOvr>
    <a:masterClrMapping/>
  </p:clrMapOvr>
  <p:transition spd="med">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472518" cy="1285860"/>
          </a:xfrm>
        </p:spPr>
        <p:txBody>
          <a:bodyPr>
            <a:normAutofit fontScale="90000"/>
          </a:bodyPr>
          <a:lstStyle/>
          <a:p>
            <a:pPr algn="ctr"/>
            <a:r>
              <a:rPr lang="ro-MO" b="1" dirty="0" smtClean="0"/>
              <a:t>Descifrări </a:t>
            </a:r>
            <a:r>
              <a:rPr lang="vi-VN" b="1" dirty="0" smtClean="0"/>
              <a:t>privind Clasificaţia bugetară</a:t>
            </a:r>
            <a:endParaRPr lang="ru-RU" dirty="0"/>
          </a:p>
        </p:txBody>
      </p:sp>
      <p:sp>
        <p:nvSpPr>
          <p:cNvPr id="3" name="Содержимое 2"/>
          <p:cNvSpPr>
            <a:spLocks noGrp="1"/>
          </p:cNvSpPr>
          <p:nvPr>
            <p:ph idx="1"/>
          </p:nvPr>
        </p:nvSpPr>
        <p:spPr>
          <a:xfrm>
            <a:off x="457200" y="1285860"/>
            <a:ext cx="8229600" cy="5038740"/>
          </a:xfrm>
        </p:spPr>
        <p:txBody>
          <a:bodyPr>
            <a:normAutofit lnSpcReduction="10000"/>
          </a:bodyPr>
          <a:lstStyle/>
          <a:p>
            <a:pPr algn="just"/>
            <a:r>
              <a:rPr lang="pt-BR" b="1" dirty="0" smtClean="0"/>
              <a:t>Mijloace fixe –</a:t>
            </a:r>
            <a:r>
              <a:rPr lang="pt-BR" dirty="0" smtClean="0"/>
              <a:t> active materiale cu durata utilă de exploatare mai mare de 1 an, deţinute în vederea utilizării pentru producerea sau furnizarea de bunuri sau servicii, pentru a fi folosite în scopuri administrative sau pentru a fi închiriate terţilor.</a:t>
            </a:r>
            <a:endParaRPr lang="ro-MO" dirty="0" smtClean="0"/>
          </a:p>
          <a:p>
            <a:pPr algn="just"/>
            <a:r>
              <a:rPr lang="it-IT" b="1" dirty="0" smtClean="0"/>
              <a:t>STOCURI DE MATERIALE CIRCULANTE</a:t>
            </a:r>
            <a:r>
              <a:rPr lang="ro-MO" b="1" dirty="0" smtClean="0"/>
              <a:t> </a:t>
            </a:r>
            <a:r>
              <a:rPr lang="ro-MO" dirty="0" smtClean="0"/>
              <a:t>– </a:t>
            </a:r>
            <a:r>
              <a:rPr lang="it-IT" dirty="0" smtClean="0"/>
              <a:t>Categoria „Stocuri de materiale circulante” reprezintă valoarea materialelor, care se află la păstrare în instituţiile bugetare cu scopul utilizării ulterioare pentru necesităţile instituţiei.</a:t>
            </a:r>
            <a:endParaRPr lang="ru-RU" dirty="0" smtClean="0"/>
          </a:p>
          <a:p>
            <a:pPr algn="just">
              <a:buNone/>
            </a:pPr>
            <a:r>
              <a:rPr lang="ro-MO" dirty="0" smtClean="0"/>
              <a:t>   </a:t>
            </a:r>
            <a:r>
              <a:rPr lang="it-IT" dirty="0" smtClean="0"/>
              <a:t>Categoria „Stocuri de materiale circulante” este formată din nouă capitole, fiecare capitol include majorarea sau micşorarea valorii materialelor.</a:t>
            </a:r>
            <a:endParaRPr lang="ru-RU" dirty="0" smtClean="0"/>
          </a:p>
          <a:p>
            <a:pPr algn="just"/>
            <a:endParaRPr lang="ru-RU" dirty="0"/>
          </a:p>
        </p:txBody>
      </p:sp>
    </p:spTree>
  </p:cSld>
  <p:clrMapOvr>
    <a:masterClrMapping/>
  </p:clrMapOvr>
  <p:transition spd="med">
    <p:wedg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4051</TotalTime>
  <Words>843</Words>
  <Application>Microsoft Office PowerPoint</Application>
  <PresentationFormat>Экран (4:3)</PresentationFormat>
  <Paragraphs>276</Paragraphs>
  <Slides>17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17</vt:i4>
      </vt:variant>
    </vt:vector>
  </HeadingPairs>
  <TitlesOfParts>
    <vt:vector size="24" baseType="lpstr">
      <vt:lpstr>Arial</vt:lpstr>
      <vt:lpstr>Calibri</vt:lpstr>
      <vt:lpstr>Constantia</vt:lpstr>
      <vt:lpstr>Times New Roman</vt:lpstr>
      <vt:lpstr>Times New Roman</vt:lpstr>
      <vt:lpstr>Wingdings 2</vt:lpstr>
      <vt:lpstr>Поток</vt:lpstr>
      <vt:lpstr> Republica Moldova  Consiliul Raional Cimişlia  BUGET PENTRU CETĂȚENI Executarea bugetului  raional la situația din 31.10.2020</vt:lpstr>
      <vt:lpstr>EXECUTAREA VENITURILOR BUGETULUI RAIONAL</vt:lpstr>
      <vt:lpstr>REPARTIZAREA VENITURILOR ÎNCASATE</vt:lpstr>
      <vt:lpstr>TRANSFERURI PRIMITE</vt:lpstr>
      <vt:lpstr>EXECUTAREA CHELTUIELILOR BUGETULUI RAIONAL</vt:lpstr>
      <vt:lpstr>Descifrări privind Clasificaţia bugetară</vt:lpstr>
      <vt:lpstr>Descifrări privind Clasificaţia bugetară</vt:lpstr>
      <vt:lpstr>Descifrări privind Clasificaţia bugetară</vt:lpstr>
      <vt:lpstr>Descifrări privind Clasificaţia bugetară</vt:lpstr>
      <vt:lpstr>Презентация PowerPoint</vt:lpstr>
      <vt:lpstr>CHELTUIELI DE PERSONAL</vt:lpstr>
      <vt:lpstr>BUNURI  ȘI  SERVICII</vt:lpstr>
      <vt:lpstr>Презентация PowerPoint</vt:lpstr>
      <vt:lpstr>MIJLOACE FIXE</vt:lpstr>
      <vt:lpstr>STOCURI DE MATERIALE CIRCULANTE</vt:lpstr>
      <vt:lpstr>REPARTIZAREA CHELTUIELILOR EXECUTATE PE GRUPE FUNCȚIONALE</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PROIECTUL DECIZIEI</dc:title>
  <dc:creator>Пользователь</dc:creator>
  <cp:lastModifiedBy>Secretar</cp:lastModifiedBy>
  <cp:revision>457</cp:revision>
  <cp:lastPrinted>2020-10-08T10:01:55Z</cp:lastPrinted>
  <dcterms:modified xsi:type="dcterms:W3CDTF">2020-11-05T14:52:45Z</dcterms:modified>
</cp:coreProperties>
</file>